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9" r:id="rId2"/>
    <p:sldId id="258" r:id="rId3"/>
    <p:sldId id="270" r:id="rId4"/>
    <p:sldId id="271" r:id="rId5"/>
  </p:sldIdLst>
  <p:sldSz cx="6858000" cy="9906000" type="A4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6"/>
    <a:srgbClr val="006BB7"/>
    <a:srgbClr val="00ABE5"/>
    <a:srgbClr val="FFFFFF"/>
    <a:srgbClr val="F8F8F8"/>
    <a:srgbClr val="00AFE7"/>
    <a:srgbClr val="D9D9D9"/>
    <a:srgbClr val="FFFCEB"/>
    <a:srgbClr val="717171"/>
    <a:srgbClr val="FFF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03" autoAdjust="0"/>
    <p:restoredTop sz="96357" autoAdjust="0"/>
  </p:normalViewPr>
  <p:slideViewPr>
    <p:cSldViewPr>
      <p:cViewPr varScale="1">
        <p:scale>
          <a:sx n="79" d="100"/>
          <a:sy n="79" d="100"/>
        </p:scale>
        <p:origin x="2976" y="15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70834-A136-4F10-B541-12BD537F4B2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9EDB6-FF48-45EE-8508-DC61156DC4EF}">
      <dgm:prSet custT="1"/>
      <dgm:spPr>
        <a:solidFill>
          <a:srgbClr val="005EA6"/>
        </a:solidFill>
      </dgm:spPr>
      <dgm:t>
        <a:bodyPr/>
        <a:lstStyle/>
        <a:p>
          <a:r>
            <a:rPr lang="en-US" sz="1200" b="1" dirty="0"/>
            <a:t>Current formula </a:t>
          </a:r>
          <a:r>
            <a:rPr lang="en-US" sz="1200" b="0" dirty="0"/>
            <a:t>under </a:t>
          </a:r>
          <a:r>
            <a:rPr lang="en-US" sz="1200" b="1" dirty="0"/>
            <a:t>Medical Device </a:t>
          </a:r>
          <a:r>
            <a:rPr lang="en-US" sz="1200" b="0" dirty="0"/>
            <a:t>Class </a:t>
          </a:r>
          <a:r>
            <a:rPr lang="en-US" sz="1200" b="0" dirty="0" err="1"/>
            <a:t>IIa</a:t>
          </a:r>
          <a:r>
            <a:rPr lang="en-US" sz="1200" b="0" dirty="0"/>
            <a:t> status, for use on non-invasive medical devices (</a:t>
          </a:r>
          <a:r>
            <a:rPr lang="en-US" sz="1200" b="1" dirty="0"/>
            <a:t>small equipment type)</a:t>
          </a:r>
          <a:endParaRPr lang="en-US" sz="1200" dirty="0"/>
        </a:p>
      </dgm:t>
    </dgm:pt>
    <dgm:pt modelId="{59D8D0D2-ABD1-4F0C-AC44-10F2C29846C7}" type="parTrans" cxnId="{5301B131-7DDF-4832-9AAF-3A77A30AC3D6}">
      <dgm:prSet/>
      <dgm:spPr/>
      <dgm:t>
        <a:bodyPr/>
        <a:lstStyle/>
        <a:p>
          <a:endParaRPr lang="en-US" sz="1600"/>
        </a:p>
      </dgm:t>
    </dgm:pt>
    <dgm:pt modelId="{61FC4F47-921F-41A9-808F-161BF2139A97}" type="sibTrans" cxnId="{5301B131-7DDF-4832-9AAF-3A77A30AC3D6}">
      <dgm:prSet/>
      <dgm:spPr/>
      <dgm:t>
        <a:bodyPr/>
        <a:lstStyle/>
        <a:p>
          <a:endParaRPr lang="en-US" sz="1600"/>
        </a:p>
      </dgm:t>
    </dgm:pt>
    <dgm:pt modelId="{80CE482F-9125-4C36-BAB1-BFC8A5C6B08C}">
      <dgm:prSet custT="1"/>
      <dgm:spPr>
        <a:solidFill>
          <a:srgbClr val="00ABE5"/>
        </a:solidFill>
      </dgm:spPr>
      <dgm:t>
        <a:bodyPr/>
        <a:lstStyle/>
        <a:p>
          <a:r>
            <a:rPr lang="en-US" sz="1200" b="1" dirty="0"/>
            <a:t>New biocide-status </a:t>
          </a:r>
          <a:r>
            <a:rPr lang="en-US" sz="1200" b="0" dirty="0"/>
            <a:t>formula for use on hard, non-porous surfaces (such as </a:t>
          </a:r>
          <a:r>
            <a:rPr lang="en-US" sz="1200" b="1" dirty="0"/>
            <a:t>worktops</a:t>
          </a:r>
          <a:r>
            <a:rPr lang="en-US" sz="1200" b="0" dirty="0"/>
            <a:t> and </a:t>
          </a:r>
          <a:r>
            <a:rPr lang="en-US" sz="1200" b="1" dirty="0"/>
            <a:t>dental chairs)</a:t>
          </a:r>
          <a:endParaRPr lang="en-US" sz="1200" dirty="0"/>
        </a:p>
      </dgm:t>
    </dgm:pt>
    <dgm:pt modelId="{0A6F8443-C4C7-4B3C-B9F9-71E6B7D2A387}" type="parTrans" cxnId="{0C35B53C-6727-4195-B00D-DDD48CF35EB2}">
      <dgm:prSet/>
      <dgm:spPr/>
      <dgm:t>
        <a:bodyPr/>
        <a:lstStyle/>
        <a:p>
          <a:endParaRPr lang="en-US" sz="1600"/>
        </a:p>
      </dgm:t>
    </dgm:pt>
    <dgm:pt modelId="{386A9EA1-CF5E-41BC-A360-B1F02905F560}" type="sibTrans" cxnId="{0C35B53C-6727-4195-B00D-DDD48CF35EB2}">
      <dgm:prSet/>
      <dgm:spPr/>
      <dgm:t>
        <a:bodyPr/>
        <a:lstStyle/>
        <a:p>
          <a:endParaRPr lang="en-US" sz="1600"/>
        </a:p>
      </dgm:t>
    </dgm:pt>
    <dgm:pt modelId="{6B38D492-7931-4D8B-909D-ACFE743DD40E}">
      <dgm:prSet custT="1"/>
      <dgm:spPr>
        <a:solidFill>
          <a:srgbClr val="00ABE5"/>
        </a:solidFill>
      </dgm:spPr>
      <dgm:t>
        <a:bodyPr/>
        <a:lstStyle/>
        <a:p>
          <a:r>
            <a:rPr lang="en-US" sz="1200" dirty="0"/>
            <a:t>The </a:t>
          </a:r>
          <a:r>
            <a:rPr lang="en-US" sz="1200" b="1" dirty="0"/>
            <a:t>EN 16615 </a:t>
          </a:r>
          <a:r>
            <a:rPr lang="en-US" sz="1200" dirty="0"/>
            <a:t>standard does not work with fine wipes, so we need to switch to </a:t>
          </a:r>
          <a:r>
            <a:rPr lang="en-US" sz="1200" b="1" dirty="0"/>
            <a:t>thick wipes</a:t>
          </a:r>
          <a:r>
            <a:rPr lang="en-US" sz="1200" dirty="0"/>
            <a:t>.</a:t>
          </a:r>
          <a:endParaRPr lang="en-US" sz="1200" b="1" dirty="0"/>
        </a:p>
      </dgm:t>
    </dgm:pt>
    <dgm:pt modelId="{FDA1E764-3B53-4736-AC0F-E607A666B213}" type="parTrans" cxnId="{3809057B-BE67-481D-8A6F-471F84BFB51F}">
      <dgm:prSet/>
      <dgm:spPr/>
      <dgm:t>
        <a:bodyPr/>
        <a:lstStyle/>
        <a:p>
          <a:endParaRPr lang="en-US" sz="1600"/>
        </a:p>
      </dgm:t>
    </dgm:pt>
    <dgm:pt modelId="{CC79FFC4-9E9C-4D12-9DAB-65BF1B784004}" type="sibTrans" cxnId="{3809057B-BE67-481D-8A6F-471F84BFB51F}">
      <dgm:prSet/>
      <dgm:spPr/>
      <dgm:t>
        <a:bodyPr/>
        <a:lstStyle/>
        <a:p>
          <a:endParaRPr lang="en-US" sz="1600"/>
        </a:p>
      </dgm:t>
    </dgm:pt>
    <dgm:pt modelId="{9DFF8D67-9AB5-4C64-A09F-08EA42E30816}">
      <dgm:prSet custT="1"/>
      <dgm:spPr>
        <a:solidFill>
          <a:srgbClr val="00ABE5"/>
        </a:solidFill>
      </dgm:spPr>
      <dgm:t>
        <a:bodyPr/>
        <a:lstStyle/>
        <a:p>
          <a:r>
            <a:rPr lang="en-US" sz="1200" dirty="0"/>
            <a:t>The entry into force in 2020 of the </a:t>
          </a:r>
          <a:r>
            <a:rPr lang="en-US" sz="1200" b="1" dirty="0"/>
            <a:t>new EU regulation </a:t>
          </a:r>
          <a:r>
            <a:rPr lang="en-US" sz="1200" dirty="0"/>
            <a:t>2017/45 indicates that wipes are used to </a:t>
          </a:r>
          <a:r>
            <a:rPr lang="en-US" sz="1200" b="1" dirty="0"/>
            <a:t>disinfect surfaces </a:t>
          </a:r>
          <a:r>
            <a:rPr lang="en-US" sz="1200" dirty="0"/>
            <a:t>rather than medical devices.</a:t>
          </a:r>
          <a:endParaRPr lang="en-US" sz="1200" b="1" dirty="0"/>
        </a:p>
      </dgm:t>
    </dgm:pt>
    <dgm:pt modelId="{60FB1A82-07A5-47B7-8EB6-6A05EFCBF6F1}" type="parTrans" cxnId="{ED0DAE67-1DFD-413C-8CCB-50DABD40EC00}">
      <dgm:prSet/>
      <dgm:spPr/>
      <dgm:t>
        <a:bodyPr/>
        <a:lstStyle/>
        <a:p>
          <a:endParaRPr lang="fr-FR" sz="1600"/>
        </a:p>
      </dgm:t>
    </dgm:pt>
    <dgm:pt modelId="{034045E5-9CB4-42B9-A8EE-E1D2786CD77E}" type="sibTrans" cxnId="{ED0DAE67-1DFD-413C-8CCB-50DABD40EC00}">
      <dgm:prSet/>
      <dgm:spPr/>
      <dgm:t>
        <a:bodyPr/>
        <a:lstStyle/>
        <a:p>
          <a:endParaRPr lang="fr-FR" sz="1600"/>
        </a:p>
      </dgm:t>
    </dgm:pt>
    <dgm:pt modelId="{CB62387F-02B2-4264-9DD5-170EBE31E707}">
      <dgm:prSet custT="1"/>
      <dgm:spPr>
        <a:solidFill>
          <a:srgbClr val="00ABE5"/>
        </a:solidFill>
      </dgm:spPr>
      <dgm:t>
        <a:bodyPr/>
        <a:lstStyle/>
        <a:p>
          <a:r>
            <a:rPr lang="en-US" sz="1200" dirty="0"/>
            <a:t>Most </a:t>
          </a:r>
          <a:r>
            <a:rPr lang="en-US" sz="1200" b="1" dirty="0"/>
            <a:t>manufacturers</a:t>
          </a:r>
          <a:r>
            <a:rPr lang="en-US" sz="1200" dirty="0"/>
            <a:t> have therefore decided to switch from DM status to </a:t>
          </a:r>
          <a:r>
            <a:rPr lang="en-US" sz="1200" b="1" dirty="0"/>
            <a:t>biocidal</a:t>
          </a:r>
          <a:r>
            <a:rPr lang="en-US" sz="1200" dirty="0"/>
            <a:t> status, in </a:t>
          </a:r>
          <a:r>
            <a:rPr lang="en-US" sz="1200" b="1" dirty="0"/>
            <a:t>flow pack format</a:t>
          </a:r>
          <a:r>
            <a:rPr lang="en-US" sz="1200" dirty="0"/>
            <a:t>, in order to comply with the new regulation.</a:t>
          </a:r>
        </a:p>
      </dgm:t>
    </dgm:pt>
    <dgm:pt modelId="{C20E4D60-C2CF-43D7-B4E0-E9D61658E3AB}" type="sibTrans" cxnId="{CDA06B60-8AD7-431E-9551-CC358D5215A8}">
      <dgm:prSet/>
      <dgm:spPr/>
      <dgm:t>
        <a:bodyPr/>
        <a:lstStyle/>
        <a:p>
          <a:endParaRPr lang="en-US" sz="1600"/>
        </a:p>
      </dgm:t>
    </dgm:pt>
    <dgm:pt modelId="{C70B8558-B2E4-474E-993A-97F3F50D78FF}" type="parTrans" cxnId="{CDA06B60-8AD7-431E-9551-CC358D5215A8}">
      <dgm:prSet/>
      <dgm:spPr/>
      <dgm:t>
        <a:bodyPr/>
        <a:lstStyle/>
        <a:p>
          <a:endParaRPr lang="en-US" sz="1600"/>
        </a:p>
      </dgm:t>
    </dgm:pt>
    <dgm:pt modelId="{03BE3690-EDCC-4516-9631-5F514A274EAA}" type="pres">
      <dgm:prSet presAssocID="{65570834-A136-4F10-B541-12BD537F4B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5BAACF-05C1-4D2C-A103-58D03A50D1BA}" type="pres">
      <dgm:prSet presAssocID="{03E9EDB6-FF48-45EE-8508-DC61156DC4EF}" presName="hierRoot1" presStyleCnt="0">
        <dgm:presLayoutVars>
          <dgm:hierBranch val="init"/>
        </dgm:presLayoutVars>
      </dgm:prSet>
      <dgm:spPr/>
    </dgm:pt>
    <dgm:pt modelId="{583ED219-2CDC-47D4-8AF0-C5B37232313A}" type="pres">
      <dgm:prSet presAssocID="{03E9EDB6-FF48-45EE-8508-DC61156DC4EF}" presName="rootComposite1" presStyleCnt="0"/>
      <dgm:spPr/>
    </dgm:pt>
    <dgm:pt modelId="{5A8942A8-0965-475B-9578-B08036BE8BF4}" type="pres">
      <dgm:prSet presAssocID="{03E9EDB6-FF48-45EE-8508-DC61156DC4EF}" presName="rootText1" presStyleLbl="node0" presStyleIdx="0" presStyleCnt="2" custScaleY="146465" custLinFactNeighborX="45030" custLinFactNeighborY="-48193">
        <dgm:presLayoutVars>
          <dgm:chPref val="3"/>
        </dgm:presLayoutVars>
      </dgm:prSet>
      <dgm:spPr/>
    </dgm:pt>
    <dgm:pt modelId="{6F377147-004F-4CEA-AB69-5F7D74652CEE}" type="pres">
      <dgm:prSet presAssocID="{03E9EDB6-FF48-45EE-8508-DC61156DC4EF}" presName="rootConnector1" presStyleLbl="node1" presStyleIdx="0" presStyleCnt="0"/>
      <dgm:spPr/>
    </dgm:pt>
    <dgm:pt modelId="{19616043-C101-4331-A5EE-95BDCA99BA9E}" type="pres">
      <dgm:prSet presAssocID="{03E9EDB6-FF48-45EE-8508-DC61156DC4EF}" presName="hierChild2" presStyleCnt="0"/>
      <dgm:spPr/>
    </dgm:pt>
    <dgm:pt modelId="{2FC9FC17-89DE-420A-9785-2F232B3D3D5C}" type="pres">
      <dgm:prSet presAssocID="{03E9EDB6-FF48-45EE-8508-DC61156DC4EF}" presName="hierChild3" presStyleCnt="0"/>
      <dgm:spPr/>
    </dgm:pt>
    <dgm:pt modelId="{24176BE0-4F6F-4811-872A-2A624E050F21}" type="pres">
      <dgm:prSet presAssocID="{80CE482F-9125-4C36-BAB1-BFC8A5C6B08C}" presName="hierRoot1" presStyleCnt="0">
        <dgm:presLayoutVars>
          <dgm:hierBranch val="init"/>
        </dgm:presLayoutVars>
      </dgm:prSet>
      <dgm:spPr/>
    </dgm:pt>
    <dgm:pt modelId="{D772A5BA-7F60-4AB4-A501-A45921AC76D7}" type="pres">
      <dgm:prSet presAssocID="{80CE482F-9125-4C36-BAB1-BFC8A5C6B08C}" presName="rootComposite1" presStyleCnt="0"/>
      <dgm:spPr/>
    </dgm:pt>
    <dgm:pt modelId="{B39B3AD7-5BBE-4859-A5A0-0D4AD00D479E}" type="pres">
      <dgm:prSet presAssocID="{80CE482F-9125-4C36-BAB1-BFC8A5C6B08C}" presName="rootText1" presStyleLbl="node0" presStyleIdx="1" presStyleCnt="2" custScaleY="136257" custLinFactNeighborX="50867" custLinFactNeighborY="-47414">
        <dgm:presLayoutVars>
          <dgm:chPref val="3"/>
        </dgm:presLayoutVars>
      </dgm:prSet>
      <dgm:spPr/>
    </dgm:pt>
    <dgm:pt modelId="{EFE7E819-380C-453F-8732-D14809F79E07}" type="pres">
      <dgm:prSet presAssocID="{80CE482F-9125-4C36-BAB1-BFC8A5C6B08C}" presName="rootConnector1" presStyleLbl="node1" presStyleIdx="0" presStyleCnt="0"/>
      <dgm:spPr/>
    </dgm:pt>
    <dgm:pt modelId="{04D4DDC2-2BAB-40BB-B1D1-BB9DA8B58718}" type="pres">
      <dgm:prSet presAssocID="{80CE482F-9125-4C36-BAB1-BFC8A5C6B08C}" presName="hierChild2" presStyleCnt="0"/>
      <dgm:spPr/>
    </dgm:pt>
    <dgm:pt modelId="{BC2384DC-19CA-425F-A047-37C4FAF02920}" type="pres">
      <dgm:prSet presAssocID="{FDA1E764-3B53-4736-AC0F-E607A666B213}" presName="Name37" presStyleLbl="parChTrans1D2" presStyleIdx="0" presStyleCnt="3"/>
      <dgm:spPr/>
    </dgm:pt>
    <dgm:pt modelId="{867730FB-C5A6-4BE9-A608-83C02BB7A1EE}" type="pres">
      <dgm:prSet presAssocID="{6B38D492-7931-4D8B-909D-ACFE743DD40E}" presName="hierRoot2" presStyleCnt="0">
        <dgm:presLayoutVars>
          <dgm:hierBranch val="init"/>
        </dgm:presLayoutVars>
      </dgm:prSet>
      <dgm:spPr/>
    </dgm:pt>
    <dgm:pt modelId="{28760FC0-F6AD-466C-9E7F-50064B88BF97}" type="pres">
      <dgm:prSet presAssocID="{6B38D492-7931-4D8B-909D-ACFE743DD40E}" presName="rootComposite" presStyleCnt="0"/>
      <dgm:spPr/>
    </dgm:pt>
    <dgm:pt modelId="{638D1036-1457-48D3-AFD6-30B168E8A3EE}" type="pres">
      <dgm:prSet presAssocID="{6B38D492-7931-4D8B-909D-ACFE743DD40E}" presName="rootText" presStyleLbl="node2" presStyleIdx="0" presStyleCnt="3" custScaleY="132962">
        <dgm:presLayoutVars>
          <dgm:chPref val="3"/>
        </dgm:presLayoutVars>
      </dgm:prSet>
      <dgm:spPr/>
    </dgm:pt>
    <dgm:pt modelId="{D93C5EC9-013A-41C8-9BBE-21F77635770E}" type="pres">
      <dgm:prSet presAssocID="{6B38D492-7931-4D8B-909D-ACFE743DD40E}" presName="rootConnector" presStyleLbl="node2" presStyleIdx="0" presStyleCnt="3"/>
      <dgm:spPr/>
    </dgm:pt>
    <dgm:pt modelId="{07F4D7B8-A0EB-4E41-9FA3-3FB90AFD4DE6}" type="pres">
      <dgm:prSet presAssocID="{6B38D492-7931-4D8B-909D-ACFE743DD40E}" presName="hierChild4" presStyleCnt="0"/>
      <dgm:spPr/>
    </dgm:pt>
    <dgm:pt modelId="{9B936BBA-918E-40D5-B297-D5E09138C6E3}" type="pres">
      <dgm:prSet presAssocID="{6B38D492-7931-4D8B-909D-ACFE743DD40E}" presName="hierChild5" presStyleCnt="0"/>
      <dgm:spPr/>
    </dgm:pt>
    <dgm:pt modelId="{B5CE1396-8C03-4F20-8A67-D948D420EA5E}" type="pres">
      <dgm:prSet presAssocID="{60FB1A82-07A5-47B7-8EB6-6A05EFCBF6F1}" presName="Name37" presStyleLbl="parChTrans1D2" presStyleIdx="1" presStyleCnt="3"/>
      <dgm:spPr/>
    </dgm:pt>
    <dgm:pt modelId="{F1C9DD25-C176-4510-BF7B-40D25C228097}" type="pres">
      <dgm:prSet presAssocID="{9DFF8D67-9AB5-4C64-A09F-08EA42E30816}" presName="hierRoot2" presStyleCnt="0">
        <dgm:presLayoutVars>
          <dgm:hierBranch val="init"/>
        </dgm:presLayoutVars>
      </dgm:prSet>
      <dgm:spPr/>
    </dgm:pt>
    <dgm:pt modelId="{D723AF79-C91B-445B-81F5-5B14DBE5574A}" type="pres">
      <dgm:prSet presAssocID="{9DFF8D67-9AB5-4C64-A09F-08EA42E30816}" presName="rootComposite" presStyleCnt="0"/>
      <dgm:spPr/>
    </dgm:pt>
    <dgm:pt modelId="{82CEA2BB-4E45-4A33-8A03-4EC130000DBE}" type="pres">
      <dgm:prSet presAssocID="{9DFF8D67-9AB5-4C64-A09F-08EA42E30816}" presName="rootText" presStyleLbl="node2" presStyleIdx="1" presStyleCnt="3" custScaleY="132962">
        <dgm:presLayoutVars>
          <dgm:chPref val="3"/>
        </dgm:presLayoutVars>
      </dgm:prSet>
      <dgm:spPr/>
    </dgm:pt>
    <dgm:pt modelId="{508AAB2A-E5C6-4296-BE47-9A85E424015D}" type="pres">
      <dgm:prSet presAssocID="{9DFF8D67-9AB5-4C64-A09F-08EA42E30816}" presName="rootConnector" presStyleLbl="node2" presStyleIdx="1" presStyleCnt="3"/>
      <dgm:spPr/>
    </dgm:pt>
    <dgm:pt modelId="{68D0C510-F90B-400B-9D62-7DECD37DF51D}" type="pres">
      <dgm:prSet presAssocID="{9DFF8D67-9AB5-4C64-A09F-08EA42E30816}" presName="hierChild4" presStyleCnt="0"/>
      <dgm:spPr/>
    </dgm:pt>
    <dgm:pt modelId="{193CEAD0-75D9-4B0C-8C06-1E05FE75EC60}" type="pres">
      <dgm:prSet presAssocID="{9DFF8D67-9AB5-4C64-A09F-08EA42E30816}" presName="hierChild5" presStyleCnt="0"/>
      <dgm:spPr/>
    </dgm:pt>
    <dgm:pt modelId="{9283E3F1-2B1D-4899-B1BE-89858F93B670}" type="pres">
      <dgm:prSet presAssocID="{C70B8558-B2E4-474E-993A-97F3F50D78FF}" presName="Name37" presStyleLbl="parChTrans1D2" presStyleIdx="2" presStyleCnt="3"/>
      <dgm:spPr/>
    </dgm:pt>
    <dgm:pt modelId="{311EF308-213B-4A9A-A5B6-DF204547DA6C}" type="pres">
      <dgm:prSet presAssocID="{CB62387F-02B2-4264-9DD5-170EBE31E707}" presName="hierRoot2" presStyleCnt="0">
        <dgm:presLayoutVars>
          <dgm:hierBranch val="init"/>
        </dgm:presLayoutVars>
      </dgm:prSet>
      <dgm:spPr/>
    </dgm:pt>
    <dgm:pt modelId="{831E5944-F4D9-46C1-B8EF-F632369DAF5C}" type="pres">
      <dgm:prSet presAssocID="{CB62387F-02B2-4264-9DD5-170EBE31E707}" presName="rootComposite" presStyleCnt="0"/>
      <dgm:spPr/>
    </dgm:pt>
    <dgm:pt modelId="{9EFCF95F-6752-4A82-8FD3-D283AA56838F}" type="pres">
      <dgm:prSet presAssocID="{CB62387F-02B2-4264-9DD5-170EBE31E707}" presName="rootText" presStyleLbl="node2" presStyleIdx="2" presStyleCnt="3" custScaleY="123837">
        <dgm:presLayoutVars>
          <dgm:chPref val="3"/>
        </dgm:presLayoutVars>
      </dgm:prSet>
      <dgm:spPr/>
    </dgm:pt>
    <dgm:pt modelId="{D630FD8B-BABB-40B0-83F3-D63E0F8E51DB}" type="pres">
      <dgm:prSet presAssocID="{CB62387F-02B2-4264-9DD5-170EBE31E707}" presName="rootConnector" presStyleLbl="node2" presStyleIdx="2" presStyleCnt="3"/>
      <dgm:spPr/>
    </dgm:pt>
    <dgm:pt modelId="{6ED4FEE5-3290-41A4-8915-5BC23BA4F7A0}" type="pres">
      <dgm:prSet presAssocID="{CB62387F-02B2-4264-9DD5-170EBE31E707}" presName="hierChild4" presStyleCnt="0"/>
      <dgm:spPr/>
    </dgm:pt>
    <dgm:pt modelId="{7B75989F-6B35-43C1-AA43-71ACEA946C16}" type="pres">
      <dgm:prSet presAssocID="{CB62387F-02B2-4264-9DD5-170EBE31E707}" presName="hierChild5" presStyleCnt="0"/>
      <dgm:spPr/>
    </dgm:pt>
    <dgm:pt modelId="{9BB5E295-3A7D-426C-85A3-343629889D83}" type="pres">
      <dgm:prSet presAssocID="{80CE482F-9125-4C36-BAB1-BFC8A5C6B08C}" presName="hierChild3" presStyleCnt="0"/>
      <dgm:spPr/>
    </dgm:pt>
  </dgm:ptLst>
  <dgm:cxnLst>
    <dgm:cxn modelId="{A28DE30D-B8A8-4809-96ED-AD435E145E84}" type="presOf" srcId="{6B38D492-7931-4D8B-909D-ACFE743DD40E}" destId="{D93C5EC9-013A-41C8-9BBE-21F77635770E}" srcOrd="1" destOrd="0" presId="urn:microsoft.com/office/officeart/2005/8/layout/orgChart1"/>
    <dgm:cxn modelId="{5301B131-7DDF-4832-9AAF-3A77A30AC3D6}" srcId="{65570834-A136-4F10-B541-12BD537F4B2E}" destId="{03E9EDB6-FF48-45EE-8508-DC61156DC4EF}" srcOrd="0" destOrd="0" parTransId="{59D8D0D2-ABD1-4F0C-AC44-10F2C29846C7}" sibTransId="{61FC4F47-921F-41A9-808F-161BF2139A97}"/>
    <dgm:cxn modelId="{0C35B53C-6727-4195-B00D-DDD48CF35EB2}" srcId="{65570834-A136-4F10-B541-12BD537F4B2E}" destId="{80CE482F-9125-4C36-BAB1-BFC8A5C6B08C}" srcOrd="1" destOrd="0" parTransId="{0A6F8443-C4C7-4B3C-B9F9-71E6B7D2A387}" sibTransId="{386A9EA1-CF5E-41BC-A360-B1F02905F560}"/>
    <dgm:cxn modelId="{CDA06B60-8AD7-431E-9551-CC358D5215A8}" srcId="{80CE482F-9125-4C36-BAB1-BFC8A5C6B08C}" destId="{CB62387F-02B2-4264-9DD5-170EBE31E707}" srcOrd="2" destOrd="0" parTransId="{C70B8558-B2E4-474E-993A-97F3F50D78FF}" sibTransId="{C20E4D60-C2CF-43D7-B4E0-E9D61658E3AB}"/>
    <dgm:cxn modelId="{ED0DAE67-1DFD-413C-8CCB-50DABD40EC00}" srcId="{80CE482F-9125-4C36-BAB1-BFC8A5C6B08C}" destId="{9DFF8D67-9AB5-4C64-A09F-08EA42E30816}" srcOrd="1" destOrd="0" parTransId="{60FB1A82-07A5-47B7-8EB6-6A05EFCBF6F1}" sibTransId="{034045E5-9CB4-42B9-A8EE-E1D2786CD77E}"/>
    <dgm:cxn modelId="{95F8D354-138C-42B4-9913-D4C89CCADDD0}" type="presOf" srcId="{CB62387F-02B2-4264-9DD5-170EBE31E707}" destId="{9EFCF95F-6752-4A82-8FD3-D283AA56838F}" srcOrd="0" destOrd="0" presId="urn:microsoft.com/office/officeart/2005/8/layout/orgChart1"/>
    <dgm:cxn modelId="{3809057B-BE67-481D-8A6F-471F84BFB51F}" srcId="{80CE482F-9125-4C36-BAB1-BFC8A5C6B08C}" destId="{6B38D492-7931-4D8B-909D-ACFE743DD40E}" srcOrd="0" destOrd="0" parTransId="{FDA1E764-3B53-4736-AC0F-E607A666B213}" sibTransId="{CC79FFC4-9E9C-4D12-9DAB-65BF1B784004}"/>
    <dgm:cxn modelId="{6875F67B-6211-46A8-B4FD-8942C8BEEF0C}" type="presOf" srcId="{CB62387F-02B2-4264-9DD5-170EBE31E707}" destId="{D630FD8B-BABB-40B0-83F3-D63E0F8E51DB}" srcOrd="1" destOrd="0" presId="urn:microsoft.com/office/officeart/2005/8/layout/orgChart1"/>
    <dgm:cxn modelId="{FC6EE5B9-42F4-4D99-8167-BE257BF6A164}" type="presOf" srcId="{60FB1A82-07A5-47B7-8EB6-6A05EFCBF6F1}" destId="{B5CE1396-8C03-4F20-8A67-D948D420EA5E}" srcOrd="0" destOrd="0" presId="urn:microsoft.com/office/officeart/2005/8/layout/orgChart1"/>
    <dgm:cxn modelId="{4972A8C7-7356-4150-B849-E5F4B858A4CE}" type="presOf" srcId="{9DFF8D67-9AB5-4C64-A09F-08EA42E30816}" destId="{82CEA2BB-4E45-4A33-8A03-4EC130000DBE}" srcOrd="0" destOrd="0" presId="urn:microsoft.com/office/officeart/2005/8/layout/orgChart1"/>
    <dgm:cxn modelId="{2DD845D8-8DB0-489D-A03F-01E00DE3CA07}" type="presOf" srcId="{FDA1E764-3B53-4736-AC0F-E607A666B213}" destId="{BC2384DC-19CA-425F-A047-37C4FAF02920}" srcOrd="0" destOrd="0" presId="urn:microsoft.com/office/officeart/2005/8/layout/orgChart1"/>
    <dgm:cxn modelId="{C8B451D9-6BC0-4F4B-911C-0F27BB6867E9}" type="presOf" srcId="{9DFF8D67-9AB5-4C64-A09F-08EA42E30816}" destId="{508AAB2A-E5C6-4296-BE47-9A85E424015D}" srcOrd="1" destOrd="0" presId="urn:microsoft.com/office/officeart/2005/8/layout/orgChart1"/>
    <dgm:cxn modelId="{53C1A1DA-6E5D-453C-ADB9-45DCE9F9AF60}" type="presOf" srcId="{03E9EDB6-FF48-45EE-8508-DC61156DC4EF}" destId="{6F377147-004F-4CEA-AB69-5F7D74652CEE}" srcOrd="1" destOrd="0" presId="urn:microsoft.com/office/officeart/2005/8/layout/orgChart1"/>
    <dgm:cxn modelId="{3A5D30DD-C284-4D41-BE83-A3269BBF5638}" type="presOf" srcId="{80CE482F-9125-4C36-BAB1-BFC8A5C6B08C}" destId="{EFE7E819-380C-453F-8732-D14809F79E07}" srcOrd="1" destOrd="0" presId="urn:microsoft.com/office/officeart/2005/8/layout/orgChart1"/>
    <dgm:cxn modelId="{C199AFE1-E93B-49F0-8F13-AB3FCC144936}" type="presOf" srcId="{6B38D492-7931-4D8B-909D-ACFE743DD40E}" destId="{638D1036-1457-48D3-AFD6-30B168E8A3EE}" srcOrd="0" destOrd="0" presId="urn:microsoft.com/office/officeart/2005/8/layout/orgChart1"/>
    <dgm:cxn modelId="{7D68E5E3-C5ED-45F7-9027-994809122DA5}" type="presOf" srcId="{65570834-A136-4F10-B541-12BD537F4B2E}" destId="{03BE3690-EDCC-4516-9631-5F514A274EAA}" srcOrd="0" destOrd="0" presId="urn:microsoft.com/office/officeart/2005/8/layout/orgChart1"/>
    <dgm:cxn modelId="{A5895BE4-C64B-46B5-974F-5D9EF1C05A6A}" type="presOf" srcId="{03E9EDB6-FF48-45EE-8508-DC61156DC4EF}" destId="{5A8942A8-0965-475B-9578-B08036BE8BF4}" srcOrd="0" destOrd="0" presId="urn:microsoft.com/office/officeart/2005/8/layout/orgChart1"/>
    <dgm:cxn modelId="{E8C8C8EA-B421-446C-AB7A-DD293A684ECB}" type="presOf" srcId="{C70B8558-B2E4-474E-993A-97F3F50D78FF}" destId="{9283E3F1-2B1D-4899-B1BE-89858F93B670}" srcOrd="0" destOrd="0" presId="urn:microsoft.com/office/officeart/2005/8/layout/orgChart1"/>
    <dgm:cxn modelId="{6351F5EF-F6B1-4FCC-BAE6-7510D8E8C0E7}" type="presOf" srcId="{80CE482F-9125-4C36-BAB1-BFC8A5C6B08C}" destId="{B39B3AD7-5BBE-4859-A5A0-0D4AD00D479E}" srcOrd="0" destOrd="0" presId="urn:microsoft.com/office/officeart/2005/8/layout/orgChart1"/>
    <dgm:cxn modelId="{B078E518-0BB4-4FBA-B5A5-81187924D239}" type="presParOf" srcId="{03BE3690-EDCC-4516-9631-5F514A274EAA}" destId="{F25BAACF-05C1-4D2C-A103-58D03A50D1BA}" srcOrd="0" destOrd="0" presId="urn:microsoft.com/office/officeart/2005/8/layout/orgChart1"/>
    <dgm:cxn modelId="{ED2508D1-0C19-4089-ADB4-E5FE79E9F8D7}" type="presParOf" srcId="{F25BAACF-05C1-4D2C-A103-58D03A50D1BA}" destId="{583ED219-2CDC-47D4-8AF0-C5B37232313A}" srcOrd="0" destOrd="0" presId="urn:microsoft.com/office/officeart/2005/8/layout/orgChart1"/>
    <dgm:cxn modelId="{BB57EF99-21E9-4EBE-9312-B6337632703B}" type="presParOf" srcId="{583ED219-2CDC-47D4-8AF0-C5B37232313A}" destId="{5A8942A8-0965-475B-9578-B08036BE8BF4}" srcOrd="0" destOrd="0" presId="urn:microsoft.com/office/officeart/2005/8/layout/orgChart1"/>
    <dgm:cxn modelId="{0CDBC0E3-658F-4154-88A1-521083D89154}" type="presParOf" srcId="{583ED219-2CDC-47D4-8AF0-C5B37232313A}" destId="{6F377147-004F-4CEA-AB69-5F7D74652CEE}" srcOrd="1" destOrd="0" presId="urn:microsoft.com/office/officeart/2005/8/layout/orgChart1"/>
    <dgm:cxn modelId="{EA16646B-FA7D-47C7-83A8-56018212A070}" type="presParOf" srcId="{F25BAACF-05C1-4D2C-A103-58D03A50D1BA}" destId="{19616043-C101-4331-A5EE-95BDCA99BA9E}" srcOrd="1" destOrd="0" presId="urn:microsoft.com/office/officeart/2005/8/layout/orgChart1"/>
    <dgm:cxn modelId="{D6105C77-91F1-45A7-9265-30BDB68CD336}" type="presParOf" srcId="{F25BAACF-05C1-4D2C-A103-58D03A50D1BA}" destId="{2FC9FC17-89DE-420A-9785-2F232B3D3D5C}" srcOrd="2" destOrd="0" presId="urn:microsoft.com/office/officeart/2005/8/layout/orgChart1"/>
    <dgm:cxn modelId="{7F4FC6C8-7EA4-4E74-97BB-6A03D52B65EA}" type="presParOf" srcId="{03BE3690-EDCC-4516-9631-5F514A274EAA}" destId="{24176BE0-4F6F-4811-872A-2A624E050F21}" srcOrd="1" destOrd="0" presId="urn:microsoft.com/office/officeart/2005/8/layout/orgChart1"/>
    <dgm:cxn modelId="{3EE9497B-910F-45AE-9C02-09444ECB0485}" type="presParOf" srcId="{24176BE0-4F6F-4811-872A-2A624E050F21}" destId="{D772A5BA-7F60-4AB4-A501-A45921AC76D7}" srcOrd="0" destOrd="0" presId="urn:microsoft.com/office/officeart/2005/8/layout/orgChart1"/>
    <dgm:cxn modelId="{92FBDF97-B51A-42AE-BFE7-C8B5A1653350}" type="presParOf" srcId="{D772A5BA-7F60-4AB4-A501-A45921AC76D7}" destId="{B39B3AD7-5BBE-4859-A5A0-0D4AD00D479E}" srcOrd="0" destOrd="0" presId="urn:microsoft.com/office/officeart/2005/8/layout/orgChart1"/>
    <dgm:cxn modelId="{8D5DAD55-10DB-4FDA-ADD4-E2F397C2ADCD}" type="presParOf" srcId="{D772A5BA-7F60-4AB4-A501-A45921AC76D7}" destId="{EFE7E819-380C-453F-8732-D14809F79E07}" srcOrd="1" destOrd="0" presId="urn:microsoft.com/office/officeart/2005/8/layout/orgChart1"/>
    <dgm:cxn modelId="{F4011D7E-96E1-4642-A4E2-49DB450C4CE0}" type="presParOf" srcId="{24176BE0-4F6F-4811-872A-2A624E050F21}" destId="{04D4DDC2-2BAB-40BB-B1D1-BB9DA8B58718}" srcOrd="1" destOrd="0" presId="urn:microsoft.com/office/officeart/2005/8/layout/orgChart1"/>
    <dgm:cxn modelId="{732AA1D1-2A53-4F51-A6E6-23EA65776190}" type="presParOf" srcId="{04D4DDC2-2BAB-40BB-B1D1-BB9DA8B58718}" destId="{BC2384DC-19CA-425F-A047-37C4FAF02920}" srcOrd="0" destOrd="0" presId="urn:microsoft.com/office/officeart/2005/8/layout/orgChart1"/>
    <dgm:cxn modelId="{89526A9B-7466-4AA5-BE6B-0866894FEA8B}" type="presParOf" srcId="{04D4DDC2-2BAB-40BB-B1D1-BB9DA8B58718}" destId="{867730FB-C5A6-4BE9-A608-83C02BB7A1EE}" srcOrd="1" destOrd="0" presId="urn:microsoft.com/office/officeart/2005/8/layout/orgChart1"/>
    <dgm:cxn modelId="{24844893-D539-43AE-81F2-B52D72BA3FA6}" type="presParOf" srcId="{867730FB-C5A6-4BE9-A608-83C02BB7A1EE}" destId="{28760FC0-F6AD-466C-9E7F-50064B88BF97}" srcOrd="0" destOrd="0" presId="urn:microsoft.com/office/officeart/2005/8/layout/orgChart1"/>
    <dgm:cxn modelId="{0FB91960-C08C-46A7-89D2-D8729F950901}" type="presParOf" srcId="{28760FC0-F6AD-466C-9E7F-50064B88BF97}" destId="{638D1036-1457-48D3-AFD6-30B168E8A3EE}" srcOrd="0" destOrd="0" presId="urn:microsoft.com/office/officeart/2005/8/layout/orgChart1"/>
    <dgm:cxn modelId="{E9EEDDF8-C41C-4A4A-84EC-0D350BEB1F27}" type="presParOf" srcId="{28760FC0-F6AD-466C-9E7F-50064B88BF97}" destId="{D93C5EC9-013A-41C8-9BBE-21F77635770E}" srcOrd="1" destOrd="0" presId="urn:microsoft.com/office/officeart/2005/8/layout/orgChart1"/>
    <dgm:cxn modelId="{8E2D72EA-E596-4C50-8B89-01047789C150}" type="presParOf" srcId="{867730FB-C5A6-4BE9-A608-83C02BB7A1EE}" destId="{07F4D7B8-A0EB-4E41-9FA3-3FB90AFD4DE6}" srcOrd="1" destOrd="0" presId="urn:microsoft.com/office/officeart/2005/8/layout/orgChart1"/>
    <dgm:cxn modelId="{AFC9E7BF-FBFB-46EA-903E-7ABBA047893D}" type="presParOf" srcId="{867730FB-C5A6-4BE9-A608-83C02BB7A1EE}" destId="{9B936BBA-918E-40D5-B297-D5E09138C6E3}" srcOrd="2" destOrd="0" presId="urn:microsoft.com/office/officeart/2005/8/layout/orgChart1"/>
    <dgm:cxn modelId="{F72CE5B6-AF4A-409B-9593-D9FE5FE63BAE}" type="presParOf" srcId="{04D4DDC2-2BAB-40BB-B1D1-BB9DA8B58718}" destId="{B5CE1396-8C03-4F20-8A67-D948D420EA5E}" srcOrd="2" destOrd="0" presId="urn:microsoft.com/office/officeart/2005/8/layout/orgChart1"/>
    <dgm:cxn modelId="{4CD9F10C-B2FB-45FF-9167-4F5007EAB23B}" type="presParOf" srcId="{04D4DDC2-2BAB-40BB-B1D1-BB9DA8B58718}" destId="{F1C9DD25-C176-4510-BF7B-40D25C228097}" srcOrd="3" destOrd="0" presId="urn:microsoft.com/office/officeart/2005/8/layout/orgChart1"/>
    <dgm:cxn modelId="{C45915ED-5757-4555-9D40-5310E48E0ABE}" type="presParOf" srcId="{F1C9DD25-C176-4510-BF7B-40D25C228097}" destId="{D723AF79-C91B-445B-81F5-5B14DBE5574A}" srcOrd="0" destOrd="0" presId="urn:microsoft.com/office/officeart/2005/8/layout/orgChart1"/>
    <dgm:cxn modelId="{65A1C675-62D6-4879-B9AE-081441F833F5}" type="presParOf" srcId="{D723AF79-C91B-445B-81F5-5B14DBE5574A}" destId="{82CEA2BB-4E45-4A33-8A03-4EC130000DBE}" srcOrd="0" destOrd="0" presId="urn:microsoft.com/office/officeart/2005/8/layout/orgChart1"/>
    <dgm:cxn modelId="{56C8E7E4-0800-4500-B7CE-B88539169CD9}" type="presParOf" srcId="{D723AF79-C91B-445B-81F5-5B14DBE5574A}" destId="{508AAB2A-E5C6-4296-BE47-9A85E424015D}" srcOrd="1" destOrd="0" presId="urn:microsoft.com/office/officeart/2005/8/layout/orgChart1"/>
    <dgm:cxn modelId="{49E68FAD-5591-4231-B002-1B1BC92F3DB1}" type="presParOf" srcId="{F1C9DD25-C176-4510-BF7B-40D25C228097}" destId="{68D0C510-F90B-400B-9D62-7DECD37DF51D}" srcOrd="1" destOrd="0" presId="urn:microsoft.com/office/officeart/2005/8/layout/orgChart1"/>
    <dgm:cxn modelId="{D014F5D0-8B9F-45E1-A02E-56E6279D2759}" type="presParOf" srcId="{F1C9DD25-C176-4510-BF7B-40D25C228097}" destId="{193CEAD0-75D9-4B0C-8C06-1E05FE75EC60}" srcOrd="2" destOrd="0" presId="urn:microsoft.com/office/officeart/2005/8/layout/orgChart1"/>
    <dgm:cxn modelId="{3B23FC5B-D5E8-41CE-ACA0-C153F05DFFD7}" type="presParOf" srcId="{04D4DDC2-2BAB-40BB-B1D1-BB9DA8B58718}" destId="{9283E3F1-2B1D-4899-B1BE-89858F93B670}" srcOrd="4" destOrd="0" presId="urn:microsoft.com/office/officeart/2005/8/layout/orgChart1"/>
    <dgm:cxn modelId="{5627D1E2-6E42-4C08-A33F-DE94FA1FB93D}" type="presParOf" srcId="{04D4DDC2-2BAB-40BB-B1D1-BB9DA8B58718}" destId="{311EF308-213B-4A9A-A5B6-DF204547DA6C}" srcOrd="5" destOrd="0" presId="urn:microsoft.com/office/officeart/2005/8/layout/orgChart1"/>
    <dgm:cxn modelId="{48B12A14-2E8E-43A9-B062-28F0D13B303D}" type="presParOf" srcId="{311EF308-213B-4A9A-A5B6-DF204547DA6C}" destId="{831E5944-F4D9-46C1-B8EF-F632369DAF5C}" srcOrd="0" destOrd="0" presId="urn:microsoft.com/office/officeart/2005/8/layout/orgChart1"/>
    <dgm:cxn modelId="{C420E394-97EF-4DCD-9966-182BFB70F40C}" type="presParOf" srcId="{831E5944-F4D9-46C1-B8EF-F632369DAF5C}" destId="{9EFCF95F-6752-4A82-8FD3-D283AA56838F}" srcOrd="0" destOrd="0" presId="urn:microsoft.com/office/officeart/2005/8/layout/orgChart1"/>
    <dgm:cxn modelId="{C1D10765-6E2E-4DF9-B0BD-2E8A01AA01F5}" type="presParOf" srcId="{831E5944-F4D9-46C1-B8EF-F632369DAF5C}" destId="{D630FD8B-BABB-40B0-83F3-D63E0F8E51DB}" srcOrd="1" destOrd="0" presId="urn:microsoft.com/office/officeart/2005/8/layout/orgChart1"/>
    <dgm:cxn modelId="{8CB37AA3-6D4D-4886-9C6E-1E574B6DCBD3}" type="presParOf" srcId="{311EF308-213B-4A9A-A5B6-DF204547DA6C}" destId="{6ED4FEE5-3290-41A4-8915-5BC23BA4F7A0}" srcOrd="1" destOrd="0" presId="urn:microsoft.com/office/officeart/2005/8/layout/orgChart1"/>
    <dgm:cxn modelId="{4337F7CA-C802-430A-82C6-24DC06369A9C}" type="presParOf" srcId="{311EF308-213B-4A9A-A5B6-DF204547DA6C}" destId="{7B75989F-6B35-43C1-AA43-71ACEA946C16}" srcOrd="2" destOrd="0" presId="urn:microsoft.com/office/officeart/2005/8/layout/orgChart1"/>
    <dgm:cxn modelId="{9844852C-BA37-42EF-95F0-B38E7D977E4B}" type="presParOf" srcId="{24176BE0-4F6F-4811-872A-2A624E050F21}" destId="{9BB5E295-3A7D-426C-85A3-343629889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E3F1-2B1D-4899-B1BE-89858F93B670}">
      <dsp:nvSpPr>
        <dsp:cNvPr id="0" name=""/>
        <dsp:cNvSpPr/>
      </dsp:nvSpPr>
      <dsp:spPr>
        <a:xfrm>
          <a:off x="4344270" y="1730486"/>
          <a:ext cx="1373098" cy="875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721"/>
              </a:lnTo>
              <a:lnTo>
                <a:pt x="1373098" y="669721"/>
              </a:lnTo>
              <a:lnTo>
                <a:pt x="1373098" y="875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1396-8C03-4F20-8A67-D948D420EA5E}">
      <dsp:nvSpPr>
        <dsp:cNvPr id="0" name=""/>
        <dsp:cNvSpPr/>
      </dsp:nvSpPr>
      <dsp:spPr>
        <a:xfrm>
          <a:off x="3348371" y="1730486"/>
          <a:ext cx="995899" cy="875295"/>
        </a:xfrm>
        <a:custGeom>
          <a:avLst/>
          <a:gdLst/>
          <a:ahLst/>
          <a:cxnLst/>
          <a:rect l="0" t="0" r="0" b="0"/>
          <a:pathLst>
            <a:path>
              <a:moveTo>
                <a:pt x="995899" y="0"/>
              </a:moveTo>
              <a:lnTo>
                <a:pt x="995899" y="669721"/>
              </a:lnTo>
              <a:lnTo>
                <a:pt x="0" y="669721"/>
              </a:lnTo>
              <a:lnTo>
                <a:pt x="0" y="875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4DC-19CA-425F-A047-37C4FAF02920}">
      <dsp:nvSpPr>
        <dsp:cNvPr id="0" name=""/>
        <dsp:cNvSpPr/>
      </dsp:nvSpPr>
      <dsp:spPr>
        <a:xfrm>
          <a:off x="979374" y="1730486"/>
          <a:ext cx="3364896" cy="875295"/>
        </a:xfrm>
        <a:custGeom>
          <a:avLst/>
          <a:gdLst/>
          <a:ahLst/>
          <a:cxnLst/>
          <a:rect l="0" t="0" r="0" b="0"/>
          <a:pathLst>
            <a:path>
              <a:moveTo>
                <a:pt x="3364896" y="0"/>
              </a:moveTo>
              <a:lnTo>
                <a:pt x="3364896" y="669721"/>
              </a:lnTo>
              <a:lnTo>
                <a:pt x="0" y="669721"/>
              </a:lnTo>
              <a:lnTo>
                <a:pt x="0" y="875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942A8-0965-475B-9578-B08036BE8BF4}">
      <dsp:nvSpPr>
        <dsp:cNvPr id="0" name=""/>
        <dsp:cNvSpPr/>
      </dsp:nvSpPr>
      <dsp:spPr>
        <a:xfrm>
          <a:off x="882069" y="389007"/>
          <a:ext cx="1957849" cy="1433781"/>
        </a:xfrm>
        <a:prstGeom prst="rect">
          <a:avLst/>
        </a:prstGeom>
        <a:solidFill>
          <a:srgbClr val="005EA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Current formula </a:t>
          </a:r>
          <a:r>
            <a:rPr lang="en-US" sz="1200" b="0" kern="1200" dirty="0"/>
            <a:t>under </a:t>
          </a:r>
          <a:r>
            <a:rPr lang="en-US" sz="1200" b="1" kern="1200" dirty="0"/>
            <a:t>Medical Device </a:t>
          </a:r>
          <a:r>
            <a:rPr lang="en-US" sz="1200" b="0" kern="1200" dirty="0"/>
            <a:t>Class </a:t>
          </a:r>
          <a:r>
            <a:rPr lang="en-US" sz="1200" b="0" kern="1200" dirty="0" err="1"/>
            <a:t>IIa</a:t>
          </a:r>
          <a:r>
            <a:rPr lang="en-US" sz="1200" b="0" kern="1200" dirty="0"/>
            <a:t> status, for use on non-invasive medical devices (</a:t>
          </a:r>
          <a:r>
            <a:rPr lang="en-US" sz="1200" b="1" kern="1200" dirty="0"/>
            <a:t>small equipment type)</a:t>
          </a:r>
          <a:endParaRPr lang="en-US" sz="1200" kern="1200" dirty="0"/>
        </a:p>
      </dsp:txBody>
      <dsp:txXfrm>
        <a:off x="882069" y="389007"/>
        <a:ext cx="1957849" cy="1433781"/>
      </dsp:txXfrm>
    </dsp:sp>
    <dsp:sp modelId="{B39B3AD7-5BBE-4859-A5A0-0D4AD00D479E}">
      <dsp:nvSpPr>
        <dsp:cNvPr id="0" name=""/>
        <dsp:cNvSpPr/>
      </dsp:nvSpPr>
      <dsp:spPr>
        <a:xfrm>
          <a:off x="3365346" y="396633"/>
          <a:ext cx="1957849" cy="1333853"/>
        </a:xfrm>
        <a:prstGeom prst="rect">
          <a:avLst/>
        </a:prstGeom>
        <a:solidFill>
          <a:srgbClr val="00ABE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New biocide-status </a:t>
          </a:r>
          <a:r>
            <a:rPr lang="en-US" sz="1200" b="0" kern="1200" dirty="0"/>
            <a:t>formula for use on hard, non-porous surfaces (such as </a:t>
          </a:r>
          <a:r>
            <a:rPr lang="en-US" sz="1200" b="1" kern="1200" dirty="0"/>
            <a:t>worktops</a:t>
          </a:r>
          <a:r>
            <a:rPr lang="en-US" sz="1200" b="0" kern="1200" dirty="0"/>
            <a:t> and </a:t>
          </a:r>
          <a:r>
            <a:rPr lang="en-US" sz="1200" b="1" kern="1200" dirty="0"/>
            <a:t>dental chairs)</a:t>
          </a:r>
          <a:endParaRPr lang="en-US" sz="1200" kern="1200" dirty="0"/>
        </a:p>
      </dsp:txBody>
      <dsp:txXfrm>
        <a:off x="3365346" y="396633"/>
        <a:ext cx="1957849" cy="1333853"/>
      </dsp:txXfrm>
    </dsp:sp>
    <dsp:sp modelId="{638D1036-1457-48D3-AFD6-30B168E8A3EE}">
      <dsp:nvSpPr>
        <dsp:cNvPr id="0" name=""/>
        <dsp:cNvSpPr/>
      </dsp:nvSpPr>
      <dsp:spPr>
        <a:xfrm>
          <a:off x="449" y="2605782"/>
          <a:ext cx="1957849" cy="1301597"/>
        </a:xfrm>
        <a:prstGeom prst="rect">
          <a:avLst/>
        </a:prstGeom>
        <a:solidFill>
          <a:srgbClr val="00ABE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</a:t>
          </a:r>
          <a:r>
            <a:rPr lang="en-US" sz="1200" b="1" kern="1200" dirty="0"/>
            <a:t>EN 16615 </a:t>
          </a:r>
          <a:r>
            <a:rPr lang="en-US" sz="1200" kern="1200" dirty="0"/>
            <a:t>standard does not work with fine wipes, so we need to switch to </a:t>
          </a:r>
          <a:r>
            <a:rPr lang="en-US" sz="1200" b="1" kern="1200" dirty="0"/>
            <a:t>thick wipes</a:t>
          </a:r>
          <a:r>
            <a:rPr lang="en-US" sz="1200" kern="1200" dirty="0"/>
            <a:t>.</a:t>
          </a:r>
          <a:endParaRPr lang="en-US" sz="1200" b="1" kern="1200" dirty="0"/>
        </a:p>
      </dsp:txBody>
      <dsp:txXfrm>
        <a:off x="449" y="2605782"/>
        <a:ext cx="1957849" cy="1301597"/>
      </dsp:txXfrm>
    </dsp:sp>
    <dsp:sp modelId="{82CEA2BB-4E45-4A33-8A03-4EC130000DBE}">
      <dsp:nvSpPr>
        <dsp:cNvPr id="0" name=""/>
        <dsp:cNvSpPr/>
      </dsp:nvSpPr>
      <dsp:spPr>
        <a:xfrm>
          <a:off x="2369446" y="2605782"/>
          <a:ext cx="1957849" cy="1301597"/>
        </a:xfrm>
        <a:prstGeom prst="rect">
          <a:avLst/>
        </a:prstGeom>
        <a:solidFill>
          <a:srgbClr val="00ABE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entry into force in 2020 of the </a:t>
          </a:r>
          <a:r>
            <a:rPr lang="en-US" sz="1200" b="1" kern="1200" dirty="0"/>
            <a:t>new EU regulation </a:t>
          </a:r>
          <a:r>
            <a:rPr lang="en-US" sz="1200" kern="1200" dirty="0"/>
            <a:t>2017/45 indicates that wipes are used to </a:t>
          </a:r>
          <a:r>
            <a:rPr lang="en-US" sz="1200" b="1" kern="1200" dirty="0"/>
            <a:t>disinfect surfaces </a:t>
          </a:r>
          <a:r>
            <a:rPr lang="en-US" sz="1200" kern="1200" dirty="0"/>
            <a:t>rather than medical devices.</a:t>
          </a:r>
          <a:endParaRPr lang="en-US" sz="1200" b="1" kern="1200" dirty="0"/>
        </a:p>
      </dsp:txBody>
      <dsp:txXfrm>
        <a:off x="2369446" y="2605782"/>
        <a:ext cx="1957849" cy="1301597"/>
      </dsp:txXfrm>
    </dsp:sp>
    <dsp:sp modelId="{9EFCF95F-6752-4A82-8FD3-D283AA56838F}">
      <dsp:nvSpPr>
        <dsp:cNvPr id="0" name=""/>
        <dsp:cNvSpPr/>
      </dsp:nvSpPr>
      <dsp:spPr>
        <a:xfrm>
          <a:off x="4738444" y="2605782"/>
          <a:ext cx="1957849" cy="1212270"/>
        </a:xfrm>
        <a:prstGeom prst="rect">
          <a:avLst/>
        </a:prstGeom>
        <a:solidFill>
          <a:srgbClr val="00ABE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Most </a:t>
          </a:r>
          <a:r>
            <a:rPr lang="en-US" sz="1200" b="1" kern="1200" dirty="0"/>
            <a:t>manufacturers</a:t>
          </a:r>
          <a:r>
            <a:rPr lang="en-US" sz="1200" kern="1200" dirty="0"/>
            <a:t> have therefore decided to switch from DM status to </a:t>
          </a:r>
          <a:r>
            <a:rPr lang="en-US" sz="1200" b="1" kern="1200" dirty="0"/>
            <a:t>biocidal</a:t>
          </a:r>
          <a:r>
            <a:rPr lang="en-US" sz="1200" kern="1200" dirty="0"/>
            <a:t> status, in </a:t>
          </a:r>
          <a:r>
            <a:rPr lang="en-US" sz="1200" b="1" kern="1200" dirty="0"/>
            <a:t>flow pack format</a:t>
          </a:r>
          <a:r>
            <a:rPr lang="en-US" sz="1200" kern="1200" dirty="0"/>
            <a:t>, in order to comply with the new regulation.</a:t>
          </a:r>
        </a:p>
      </dsp:txBody>
      <dsp:txXfrm>
        <a:off x="4738444" y="2605782"/>
        <a:ext cx="1957849" cy="1212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A71B9-DCBC-48AD-BBBB-6728862F880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2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DBEB9-0C95-4214-8F43-A90433451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29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93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DF5E-6437-4488-BCED-2F2D441100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B48-B59F-4355-87AE-ED86EE844B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703"/>
            <a:ext cx="1157288" cy="112680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81" y="529703"/>
            <a:ext cx="3357563" cy="112680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4BC1-4CD8-43CF-869E-BDD790941F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8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45F7-92C2-4F17-8D97-6307405310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91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4B1-F62C-48E3-A1B6-07B447970B2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8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10F3-D737-46B5-BF14-FEE39EA5DD1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3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8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8" indent="0">
              <a:buNone/>
              <a:defRPr sz="1600" b="1"/>
            </a:lvl8pPr>
            <a:lvl9pPr marL="3657141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3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7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8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8" indent="0">
              <a:buNone/>
              <a:defRPr sz="1600" b="1"/>
            </a:lvl8pPr>
            <a:lvl9pPr marL="3657141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7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39A4-65B0-4A10-8BEA-8D3343C1D60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859-3341-4A32-91B8-B19727A277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CF1-6938-480E-A50B-67B24C8D467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2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6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3" y="39441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6" y="2072930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5" indent="0">
              <a:buNone/>
              <a:defRPr sz="1000"/>
            </a:lvl3pPr>
            <a:lvl4pPr marL="1371428" indent="0">
              <a:buNone/>
              <a:defRPr sz="900"/>
            </a:lvl4pPr>
            <a:lvl5pPr marL="1828571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8" indent="0">
              <a:buNone/>
              <a:defRPr sz="900"/>
            </a:lvl8pPr>
            <a:lvl9pPr marL="365714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BF79-A2DC-4FC8-9F60-571B79A622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1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5" indent="0">
              <a:buNone/>
              <a:defRPr sz="2400"/>
            </a:lvl3pPr>
            <a:lvl4pPr marL="1371428" indent="0">
              <a:buNone/>
              <a:defRPr sz="2000"/>
            </a:lvl4pPr>
            <a:lvl5pPr marL="1828571" indent="0">
              <a:buNone/>
              <a:defRPr sz="2000"/>
            </a:lvl5pPr>
            <a:lvl6pPr marL="2285712" indent="0">
              <a:buNone/>
              <a:defRPr sz="2000"/>
            </a:lvl6pPr>
            <a:lvl7pPr marL="2742855" indent="0">
              <a:buNone/>
              <a:defRPr sz="2000"/>
            </a:lvl7pPr>
            <a:lvl8pPr marL="3199998" indent="0">
              <a:buNone/>
              <a:defRPr sz="2000"/>
            </a:lvl8pPr>
            <a:lvl9pPr marL="365714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5" indent="0">
              <a:buNone/>
              <a:defRPr sz="1000"/>
            </a:lvl3pPr>
            <a:lvl4pPr marL="1371428" indent="0">
              <a:buNone/>
              <a:defRPr sz="900"/>
            </a:lvl4pPr>
            <a:lvl5pPr marL="1828571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8" indent="0">
              <a:buNone/>
              <a:defRPr sz="900"/>
            </a:lvl8pPr>
            <a:lvl9pPr marL="365714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5AA-DEB2-4C64-B111-8DFF3E6A5F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9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00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E78D-679C-4E08-8F01-3D8A657D7F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00"/>
            <a:ext cx="21717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MARQUES PROPRES XXX/2023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00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2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3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9" indent="-228573" algn="l" defTabSz="9142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2" indent="-228573" algn="l" defTabSz="91428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3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3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9" indent="-228573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3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92652"/>
            <a:ext cx="3421794" cy="4970323"/>
          </a:xfrm>
          <a:prstGeom prst="rect">
            <a:avLst/>
          </a:prstGeom>
          <a:solidFill>
            <a:srgbClr val="00A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BB7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0517" y="57251"/>
            <a:ext cx="317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>
                <a:solidFill>
                  <a:prstClr val="white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medi</a:t>
            </a:r>
            <a:r>
              <a:rPr lang="fr-FR" sz="4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fr-F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7305" y="881493"/>
            <a:ext cx="265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CLEANING AND DISINFECTING WIPES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3767604" y="1093575"/>
            <a:ext cx="2880320" cy="3318920"/>
            <a:chOff x="3752524" y="6458866"/>
            <a:chExt cx="2880320" cy="3168352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2"/>
            <a:srcRect l="10144" r="4447" b="5494"/>
            <a:stretch/>
          </p:blipFill>
          <p:spPr>
            <a:xfrm>
              <a:off x="3752524" y="6458866"/>
              <a:ext cx="2880320" cy="3168352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 rot="21128027">
              <a:off x="4024282" y="7136852"/>
              <a:ext cx="2108628" cy="220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New formula, </a:t>
              </a:r>
              <a:r>
                <a:rPr lang="en-US" b="1" dirty="0">
                  <a:solidFill>
                    <a:srgbClr val="002060"/>
                  </a:solidFill>
                </a:rPr>
                <a:t>eucalyptus</a:t>
              </a:r>
              <a:r>
                <a:rPr lang="en-US" dirty="0">
                  <a:solidFill>
                    <a:srgbClr val="002060"/>
                  </a:solidFill>
                </a:rPr>
                <a:t> fragrance, </a:t>
              </a:r>
              <a:r>
                <a:rPr lang="en-US" b="1" dirty="0">
                  <a:solidFill>
                    <a:srgbClr val="002060"/>
                  </a:solidFill>
                </a:rPr>
                <a:t>biocidal </a:t>
              </a:r>
              <a:r>
                <a:rPr lang="en-US" dirty="0">
                  <a:solidFill>
                    <a:srgbClr val="002060"/>
                  </a:solidFill>
                </a:rPr>
                <a:t>status</a:t>
              </a: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New </a:t>
              </a:r>
              <a:r>
                <a:rPr lang="en-US" b="1" dirty="0">
                  <a:solidFill>
                    <a:srgbClr val="002060"/>
                  </a:solidFill>
                </a:rPr>
                <a:t>flow pack </a:t>
              </a:r>
              <a:r>
                <a:rPr lang="en-US" dirty="0">
                  <a:solidFill>
                    <a:srgbClr val="002060"/>
                  </a:solidFill>
                </a:rPr>
                <a:t>format in </a:t>
              </a:r>
              <a:r>
                <a:rPr lang="en-US" b="1" dirty="0">
                  <a:solidFill>
                    <a:srgbClr val="002060"/>
                  </a:solidFill>
                </a:rPr>
                <a:t>thick</a:t>
              </a:r>
              <a:r>
                <a:rPr lang="en-US" dirty="0">
                  <a:solidFill>
                    <a:srgbClr val="002060"/>
                  </a:solidFill>
                </a:rPr>
                <a:t> wipes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Ellipse 17"/>
          <p:cNvSpPr/>
          <p:nvPr/>
        </p:nvSpPr>
        <p:spPr>
          <a:xfrm>
            <a:off x="396399" y="1800105"/>
            <a:ext cx="2749674" cy="2450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30412" y="310519"/>
            <a:ext cx="5213457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316" marR="794921" algn="ctr">
              <a:lnSpc>
                <a:spcPct val="115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new MEDIBASE wipes in flow pack format are now available!</a:t>
            </a:r>
            <a:endParaRPr lang="fr-FR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7940" y="0"/>
            <a:ext cx="45719" cy="4957736"/>
          </a:xfrm>
          <a:prstGeom prst="rect">
            <a:avLst/>
          </a:prstGeom>
          <a:solidFill>
            <a:srgbClr val="006BB7"/>
          </a:solidFill>
          <a:ln>
            <a:solidFill>
              <a:srgbClr val="006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047350" y="9499397"/>
            <a:ext cx="47411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2060"/>
                </a:solidFill>
              </a:rPr>
              <a:t>PRIVATE LABEL</a:t>
            </a:r>
          </a:p>
          <a:p>
            <a:pPr algn="ctr"/>
            <a:r>
              <a:rPr lang="fr-FR" sz="1000" dirty="0">
                <a:solidFill>
                  <a:srgbClr val="002060"/>
                </a:solidFill>
              </a:rPr>
              <a:t>01/2024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8308" y="5003744"/>
            <a:ext cx="613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INDICATIONS :</a:t>
            </a:r>
          </a:p>
          <a:p>
            <a:endParaRPr lang="fr-FR" sz="1200" b="1" dirty="0">
              <a:solidFill>
                <a:srgbClr val="00206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</a:rPr>
              <a:t>Wipes</a:t>
            </a:r>
            <a:r>
              <a:rPr lang="en-US" sz="1200" dirty="0">
                <a:solidFill>
                  <a:srgbClr val="002060"/>
                </a:solidFill>
              </a:rPr>
              <a:t> impregnated with a </a:t>
            </a:r>
            <a:r>
              <a:rPr lang="en-US" sz="1200" b="1" dirty="0">
                <a:solidFill>
                  <a:srgbClr val="002060"/>
                </a:solidFill>
              </a:rPr>
              <a:t>cleaning</a:t>
            </a:r>
            <a:r>
              <a:rPr lang="en-US" sz="1200" dirty="0">
                <a:solidFill>
                  <a:srgbClr val="002060"/>
                </a:solidFill>
              </a:rPr>
              <a:t> and </a:t>
            </a:r>
            <a:r>
              <a:rPr lang="en-US" sz="1200" b="1" dirty="0">
                <a:solidFill>
                  <a:srgbClr val="002060"/>
                </a:solidFill>
              </a:rPr>
              <a:t>disinfecting</a:t>
            </a:r>
            <a:r>
              <a:rPr lang="en-US" sz="1200" dirty="0">
                <a:solidFill>
                  <a:srgbClr val="002060"/>
                </a:solidFill>
              </a:rPr>
              <a:t> solution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08" y="4591512"/>
            <a:ext cx="6857999" cy="374348"/>
          </a:xfrm>
          <a:prstGeom prst="rect">
            <a:avLst/>
          </a:prstGeom>
          <a:solidFill>
            <a:srgbClr val="006BB7"/>
          </a:solidFill>
          <a:ln>
            <a:solidFill>
              <a:srgbClr val="006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</a:rPr>
              <a:t>Product </a:t>
            </a:r>
            <a:r>
              <a:rPr lang="fr-FR" sz="2000" b="1" dirty="0" err="1">
                <a:solidFill>
                  <a:prstClr val="white"/>
                </a:solidFill>
              </a:rPr>
              <a:t>characteristics</a:t>
            </a:r>
            <a:endParaRPr lang="fr-FR" sz="2000" b="1" dirty="0">
              <a:solidFill>
                <a:prstClr val="white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021319" y="3585928"/>
            <a:ext cx="1242794" cy="954107"/>
            <a:chOff x="5462802" y="3022435"/>
            <a:chExt cx="1182422" cy="954107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2802" y="3022435"/>
              <a:ext cx="1182422" cy="954107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5543662" y="3332623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/>
                <a:t>Biocida</a:t>
              </a:r>
              <a:r>
                <a:rPr lang="fr-FR" sz="1200" dirty="0" err="1"/>
                <a:t>l</a:t>
              </a:r>
              <a:r>
                <a:rPr lang="fr-FR" sz="1200" dirty="0"/>
                <a:t> </a:t>
              </a:r>
              <a:r>
                <a:rPr lang="fr-FR" sz="1200" dirty="0" err="1"/>
                <a:t>status</a:t>
              </a:r>
              <a:endParaRPr lang="fr-FR" sz="12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8308" y="5740691"/>
            <a:ext cx="530236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>
                <a:solidFill>
                  <a:srgbClr val="002060"/>
                </a:solidFill>
              </a:rPr>
              <a:t>CHARACTERISTICS :</a:t>
            </a:r>
          </a:p>
          <a:p>
            <a:pPr lvl="0"/>
            <a:endParaRPr lang="fr-FR" sz="1100" dirty="0"/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</a:rPr>
              <a:t>Niaouli (eucalyptus) fragrance 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002060"/>
                </a:solidFill>
              </a:rPr>
              <a:t>Formulated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without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alcohol</a:t>
            </a:r>
            <a:endParaRPr lang="fr-FR" sz="1200" dirty="0">
              <a:solidFill>
                <a:srgbClr val="002060"/>
              </a:solidFill>
            </a:endParaRP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</a:rPr>
              <a:t>Non-</a:t>
            </a:r>
            <a:r>
              <a:rPr lang="fr-FR" sz="1200" dirty="0" err="1">
                <a:solidFill>
                  <a:srgbClr val="002060"/>
                </a:solidFill>
              </a:rPr>
              <a:t>ionic</a:t>
            </a:r>
            <a:r>
              <a:rPr lang="fr-FR" sz="1200" dirty="0">
                <a:solidFill>
                  <a:srgbClr val="002060"/>
                </a:solidFill>
              </a:rPr>
              <a:t> surfactants &lt;5%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Product labelling without risk phrase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</a:rPr>
              <a:t>Broad spectrum of antimicrobial activity (bactericide, </a:t>
            </a:r>
            <a:r>
              <a:rPr lang="en-US" sz="1200" b="1" dirty="0" err="1">
                <a:solidFill>
                  <a:srgbClr val="002060"/>
                </a:solidFill>
              </a:rPr>
              <a:t>levuricide</a:t>
            </a:r>
            <a:r>
              <a:rPr lang="en-US" sz="1200" b="1" dirty="0">
                <a:solidFill>
                  <a:srgbClr val="002060"/>
                </a:solidFill>
              </a:rPr>
              <a:t> and limited-spectrum virucide)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02060"/>
              </a:solidFill>
            </a:endParaRP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New flow pack format (flexible sachet)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Thick </a:t>
            </a:r>
            <a:r>
              <a:rPr lang="en-US" sz="1200" dirty="0" err="1">
                <a:solidFill>
                  <a:srgbClr val="002060"/>
                </a:solidFill>
              </a:rPr>
              <a:t>fibre</a:t>
            </a:r>
            <a:r>
              <a:rPr lang="en-US" sz="1200" dirty="0">
                <a:solidFill>
                  <a:srgbClr val="002060"/>
                </a:solidFill>
              </a:rPr>
              <a:t> wipes (45g) 340% impregnated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02060"/>
                </a:solidFill>
              </a:rPr>
              <a:t>  </a:t>
            </a:r>
            <a:r>
              <a:rPr lang="en-US" sz="1200" dirty="0">
                <a:solidFill>
                  <a:srgbClr val="002060"/>
                </a:solidFill>
              </a:rPr>
              <a:t>More economical format: covers </a:t>
            </a:r>
            <a:r>
              <a:rPr lang="en-US" sz="1200" b="1" dirty="0">
                <a:solidFill>
                  <a:srgbClr val="002060"/>
                </a:solidFill>
              </a:rPr>
              <a:t>2.5x</a:t>
            </a:r>
            <a:r>
              <a:rPr lang="en-US" sz="1200" dirty="0">
                <a:solidFill>
                  <a:srgbClr val="002060"/>
                </a:solidFill>
              </a:rPr>
              <a:t> more surface area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A41801-A4E8-C0DC-AF59-0CB92E460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09" y="2292510"/>
            <a:ext cx="1997566" cy="1138312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4A1579E-DFFC-1E43-2B06-60A237CF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43482"/>
              </p:ext>
            </p:extLst>
          </p:nvPr>
        </p:nvGraphicFramePr>
        <p:xfrm>
          <a:off x="294738" y="8337376"/>
          <a:ext cx="5903844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922">
                  <a:extLst>
                    <a:ext uri="{9D8B030D-6E8A-4147-A177-3AD203B41FA5}">
                      <a16:colId xmlns:a16="http://schemas.microsoft.com/office/drawing/2014/main" val="1271845689"/>
                    </a:ext>
                  </a:extLst>
                </a:gridCol>
                <a:gridCol w="2951922">
                  <a:extLst>
                    <a:ext uri="{9D8B030D-6E8A-4147-A177-3AD203B41FA5}">
                      <a16:colId xmlns:a16="http://schemas.microsoft.com/office/drawing/2014/main" val="4243023096"/>
                    </a:ext>
                  </a:extLst>
                </a:gridCol>
              </a:tblGrid>
              <a:tr h="2113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Référence Cadence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Description produit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3160746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2060"/>
                          </a:solidFill>
                          <a:latin typeface="+mj-lt"/>
                        </a:rPr>
                        <a:t>LINGETTES MEDIBASE SACHET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91701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65F33CEA-09F7-4039-D84D-FBADCEE582A5}"/>
              </a:ext>
            </a:extLst>
          </p:cNvPr>
          <p:cNvGrpSpPr/>
          <p:nvPr/>
        </p:nvGrpSpPr>
        <p:grpSpPr>
          <a:xfrm>
            <a:off x="43242" y="3580139"/>
            <a:ext cx="1431047" cy="954107"/>
            <a:chOff x="5462802" y="3022435"/>
            <a:chExt cx="1182422" cy="95410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4A2DF82-28CC-8EA7-BCE5-9312A56DF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2802" y="3022435"/>
              <a:ext cx="1182422" cy="954107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871F217-BAD2-5C27-2518-5710F6A76004}"/>
                </a:ext>
              </a:extLst>
            </p:cNvPr>
            <p:cNvSpPr txBox="1"/>
            <p:nvPr/>
          </p:nvSpPr>
          <p:spPr>
            <a:xfrm>
              <a:off x="5522319" y="3360805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Eucalyptus </a:t>
              </a:r>
              <a:r>
                <a:rPr lang="fr-FR" sz="1200" dirty="0"/>
                <a:t>fragrance</a:t>
              </a:r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422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D4BA54-8F94-BF83-CFE3-DB5E9530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182" y="9378599"/>
            <a:ext cx="2171700" cy="527401"/>
          </a:xfrm>
        </p:spPr>
        <p:txBody>
          <a:bodyPr/>
          <a:lstStyle/>
          <a:p>
            <a:r>
              <a:rPr lang="fr-FR" sz="1000" dirty="0">
                <a:solidFill>
                  <a:srgbClr val="002060"/>
                </a:solidFill>
              </a:rPr>
              <a:t>PRIVATE LABEL</a:t>
            </a:r>
          </a:p>
          <a:p>
            <a:r>
              <a:rPr lang="fr-FR" sz="1000" dirty="0">
                <a:solidFill>
                  <a:srgbClr val="002060"/>
                </a:solidFill>
              </a:rPr>
              <a:t>01/2024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80260-7EE9-529C-77DA-DF223403AF14}"/>
              </a:ext>
            </a:extLst>
          </p:cNvPr>
          <p:cNvSpPr/>
          <p:nvPr/>
        </p:nvSpPr>
        <p:spPr>
          <a:xfrm>
            <a:off x="0" y="0"/>
            <a:ext cx="6858000" cy="2720752"/>
          </a:xfrm>
          <a:prstGeom prst="rect">
            <a:avLst/>
          </a:prstGeom>
          <a:solidFill>
            <a:srgbClr val="00A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BB7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D2037B-7C2C-B785-A976-6A14C6E8288F}"/>
              </a:ext>
            </a:extLst>
          </p:cNvPr>
          <p:cNvSpPr txBox="1"/>
          <p:nvPr/>
        </p:nvSpPr>
        <p:spPr>
          <a:xfrm>
            <a:off x="245291" y="263051"/>
            <a:ext cx="432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>
                <a:solidFill>
                  <a:prstClr val="white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medi</a:t>
            </a:r>
            <a:r>
              <a:rPr lang="fr-FR" sz="4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fr-F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DDC9F1C-96DC-9832-FC7B-37E0789243FC}"/>
              </a:ext>
            </a:extLst>
          </p:cNvPr>
          <p:cNvSpPr/>
          <p:nvPr/>
        </p:nvSpPr>
        <p:spPr>
          <a:xfrm>
            <a:off x="3717032" y="129163"/>
            <a:ext cx="2749674" cy="2450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13D8A3F-B66E-84D4-D0C9-DED9B3FB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202" y="706983"/>
            <a:ext cx="2265695" cy="12911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44CE464-A675-E76D-9B24-F90D0D060F0F}"/>
              </a:ext>
            </a:extLst>
          </p:cNvPr>
          <p:cNvSpPr txBox="1"/>
          <p:nvPr/>
        </p:nvSpPr>
        <p:spPr>
          <a:xfrm>
            <a:off x="626103" y="1227936"/>
            <a:ext cx="265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CLEANING AND DISINFECTING WIPES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6C0435-E8ED-784C-9FBE-748B5145079C}"/>
              </a:ext>
            </a:extLst>
          </p:cNvPr>
          <p:cNvSpPr txBox="1"/>
          <p:nvPr/>
        </p:nvSpPr>
        <p:spPr>
          <a:xfrm>
            <a:off x="1017399" y="3051260"/>
            <a:ext cx="584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14" indent="-285714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</a:rPr>
              <a:t>New formula, </a:t>
            </a:r>
            <a:r>
              <a:rPr lang="fr-FR" b="1" dirty="0" err="1">
                <a:solidFill>
                  <a:srgbClr val="002060"/>
                </a:solidFill>
              </a:rPr>
              <a:t>what</a:t>
            </a:r>
            <a:r>
              <a:rPr lang="fr-FR" b="1" dirty="0">
                <a:solidFill>
                  <a:srgbClr val="002060"/>
                </a:solidFill>
              </a:rPr>
              <a:t> changes?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E955CE-F4FD-835D-6B64-694923AEE4C3}"/>
              </a:ext>
            </a:extLst>
          </p:cNvPr>
          <p:cNvSpPr txBox="1"/>
          <p:nvPr/>
        </p:nvSpPr>
        <p:spPr>
          <a:xfrm>
            <a:off x="1391553" y="4312801"/>
            <a:ext cx="203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Old formula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A654CF-2D6C-2142-14C3-5D00F428135B}"/>
              </a:ext>
            </a:extLst>
          </p:cNvPr>
          <p:cNvSpPr txBox="1"/>
          <p:nvPr/>
        </p:nvSpPr>
        <p:spPr>
          <a:xfrm>
            <a:off x="3799440" y="4289295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New formula</a:t>
            </a:r>
          </a:p>
        </p:txBody>
      </p:sp>
      <p:graphicFrame>
        <p:nvGraphicFramePr>
          <p:cNvPr id="8" name="ZoneTexte 11">
            <a:extLst>
              <a:ext uri="{FF2B5EF4-FFF2-40B4-BE49-F238E27FC236}">
                <a16:creationId xmlns:a16="http://schemas.microsoft.com/office/drawing/2014/main" id="{EAAD168A-1C6B-C57D-41C7-AC77FFAF4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966061"/>
              </p:ext>
            </p:extLst>
          </p:nvPr>
        </p:nvGraphicFramePr>
        <p:xfrm>
          <a:off x="80628" y="4289295"/>
          <a:ext cx="6696743" cy="476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30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92C8E8-437A-1E51-4012-FA6FA28F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9489504"/>
            <a:ext cx="2171700" cy="527401"/>
          </a:xfrm>
        </p:spPr>
        <p:txBody>
          <a:bodyPr/>
          <a:lstStyle/>
          <a:p>
            <a:r>
              <a:rPr lang="fr-BE" sz="1000" dirty="0">
                <a:solidFill>
                  <a:srgbClr val="002060"/>
                </a:solidFill>
              </a:rPr>
              <a:t>PRIVATE LABEL</a:t>
            </a:r>
          </a:p>
          <a:p>
            <a:r>
              <a:rPr lang="fr-BE" sz="1000" dirty="0">
                <a:solidFill>
                  <a:srgbClr val="002060"/>
                </a:solidFill>
              </a:rPr>
              <a:t>01/2024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4B71277-F063-21F5-B83B-CA478D8C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3460"/>
              </p:ext>
            </p:extLst>
          </p:nvPr>
        </p:nvGraphicFramePr>
        <p:xfrm>
          <a:off x="11461" y="1044496"/>
          <a:ext cx="1337042" cy="8589023"/>
        </p:xfrm>
        <a:graphic>
          <a:graphicData uri="http://schemas.openxmlformats.org/drawingml/2006/table">
            <a:tbl>
              <a:tblPr/>
              <a:tblGrid>
                <a:gridCol w="1337042">
                  <a:extLst>
                    <a:ext uri="{9D8B030D-6E8A-4147-A177-3AD203B41FA5}">
                      <a16:colId xmlns:a16="http://schemas.microsoft.com/office/drawing/2014/main" val="1962737749"/>
                    </a:ext>
                  </a:extLst>
                </a:gridCol>
              </a:tblGrid>
              <a:tr h="94696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Classification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87263"/>
                  </a:ext>
                </a:extLst>
              </a:tr>
              <a:tr h="1568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Application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99858"/>
                  </a:ext>
                </a:extLst>
              </a:tr>
              <a:tr h="1246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Formula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58598"/>
                  </a:ext>
                </a:extLst>
              </a:tr>
              <a:tr h="654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Format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93332"/>
                  </a:ext>
                </a:extLst>
              </a:tr>
              <a:tr h="615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Size wipes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37497"/>
                  </a:ext>
                </a:extLst>
              </a:tr>
              <a:tr h="957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Impregnation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12561"/>
                  </a:ext>
                </a:extLst>
              </a:tr>
              <a:tr h="820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Grammage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29936"/>
                  </a:ext>
                </a:extLst>
              </a:tr>
              <a:tr h="1778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Fragrance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6469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2680867-5AF2-F5B2-F18D-AE5556357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77903"/>
              </p:ext>
            </p:extLst>
          </p:nvPr>
        </p:nvGraphicFramePr>
        <p:xfrm>
          <a:off x="1340768" y="1077610"/>
          <a:ext cx="5538687" cy="8555909"/>
        </p:xfrm>
        <a:graphic>
          <a:graphicData uri="http://schemas.openxmlformats.org/drawingml/2006/table">
            <a:tbl>
              <a:tblPr/>
              <a:tblGrid>
                <a:gridCol w="1333199">
                  <a:extLst>
                    <a:ext uri="{9D8B030D-6E8A-4147-A177-3AD203B41FA5}">
                      <a16:colId xmlns:a16="http://schemas.microsoft.com/office/drawing/2014/main" val="2438995790"/>
                    </a:ext>
                  </a:extLst>
                </a:gridCol>
                <a:gridCol w="1325464">
                  <a:extLst>
                    <a:ext uri="{9D8B030D-6E8A-4147-A177-3AD203B41FA5}">
                      <a16:colId xmlns:a16="http://schemas.microsoft.com/office/drawing/2014/main" val="1552327810"/>
                    </a:ext>
                  </a:extLst>
                </a:gridCol>
                <a:gridCol w="1440012">
                  <a:extLst>
                    <a:ext uri="{9D8B030D-6E8A-4147-A177-3AD203B41FA5}">
                      <a16:colId xmlns:a16="http://schemas.microsoft.com/office/drawing/2014/main" val="1232228984"/>
                    </a:ext>
                  </a:extLst>
                </a:gridCol>
                <a:gridCol w="1440012">
                  <a:extLst>
                    <a:ext uri="{9D8B030D-6E8A-4147-A177-3AD203B41FA5}">
                      <a16:colId xmlns:a16="http://schemas.microsoft.com/office/drawing/2014/main" val="409136050"/>
                    </a:ext>
                  </a:extLst>
                </a:gridCol>
              </a:tblGrid>
              <a:tr h="937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TP2 biocide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Class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IIa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medical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device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Class </a:t>
                      </a:r>
                      <a:r>
                        <a:rPr lang="en-US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IIa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medical device + TP2 biocide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Class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IIa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medical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device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702520"/>
                  </a:ext>
                </a:extLst>
              </a:tr>
              <a:tr h="1531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Disinfection of hard non-porous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surfaces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in medical environments, local authorities and places open to the public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Cleaning and disinfection of non-invasive, non-immersible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medical devices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(small medical and dental equipment)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Rapid alcohol-based disinfection of medical </a:t>
                      </a:r>
                      <a:r>
                        <a:rPr lang="en-US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equipmentand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all kinds of cleanable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surfaces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, where there is a risk of infection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Cleaning and disinfection of non-invasive, non-immersible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medical devices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(small medical and dental equipment)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48487"/>
                  </a:ext>
                </a:extLst>
              </a:tr>
              <a:tr h="1350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Active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ingredients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: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didecyldimethylammonium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chlorideNon-ionic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surfactants &lt;5</a:t>
                      </a: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Active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ingredients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: Ethanol,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IPANon-ionic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surfactants &lt;5</a:t>
                      </a: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Active ingredients: 25 g ethanol (94%), 35 gPropan-1-ol and wetting agents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Substances actives : chlorure de </a:t>
                      </a:r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didécyldiméthylammonium</a:t>
                      </a:r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46242"/>
                  </a:ext>
                </a:extLst>
              </a:tr>
              <a:tr h="47368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Thick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wipes</a:t>
                      </a:r>
                    </a:p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45g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Fine wipes</a:t>
                      </a:r>
                    </a:p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23g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Fine wipes</a:t>
                      </a:r>
                    </a:p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25g</a:t>
                      </a:r>
                    </a:p>
                    <a:p>
                      <a:pPr algn="l" fontAlgn="ctr"/>
                      <a:endParaRPr lang="fr-FR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Thick</a:t>
                      </a:r>
                      <a:r>
                        <a:rPr lang="fr-F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wipes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224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CC65A21-574D-4BE5-7766-9BF46AD7535B}"/>
              </a:ext>
            </a:extLst>
          </p:cNvPr>
          <p:cNvSpPr txBox="1"/>
          <p:nvPr/>
        </p:nvSpPr>
        <p:spPr>
          <a:xfrm>
            <a:off x="1342603" y="4962181"/>
            <a:ext cx="1584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pack (x100)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3C43D5-C138-8EC1-BC08-04CAD1268A0C}"/>
              </a:ext>
            </a:extLst>
          </p:cNvPr>
          <p:cNvSpPr txBox="1"/>
          <p:nvPr/>
        </p:nvSpPr>
        <p:spPr>
          <a:xfrm>
            <a:off x="2636912" y="486009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 (x100)</a:t>
            </a:r>
          </a:p>
          <a:p>
            <a:r>
              <a:rPr lang="fr-FR" sz="1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Refill</a:t>
            </a:r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(x100)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02BD80-F6B5-9048-D815-FE2678D99DC6}"/>
              </a:ext>
            </a:extLst>
          </p:cNvPr>
          <p:cNvSpPr txBox="1"/>
          <p:nvPr/>
        </p:nvSpPr>
        <p:spPr>
          <a:xfrm>
            <a:off x="3983050" y="4897282"/>
            <a:ext cx="1584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 (x150)</a:t>
            </a:r>
          </a:p>
          <a:p>
            <a:r>
              <a:rPr lang="fr-FR" sz="1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Refill</a:t>
            </a:r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(x150)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B6BB09-3338-BE2E-D99F-5CBBB85D0AFD}"/>
              </a:ext>
            </a:extLst>
          </p:cNvPr>
          <p:cNvSpPr txBox="1"/>
          <p:nvPr/>
        </p:nvSpPr>
        <p:spPr>
          <a:xfrm>
            <a:off x="1571126" y="5655673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130x200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155F04-C69E-4F5D-1BA5-EB5F1AE081C1}"/>
              </a:ext>
            </a:extLst>
          </p:cNvPr>
          <p:cNvSpPr txBox="1"/>
          <p:nvPr/>
        </p:nvSpPr>
        <p:spPr>
          <a:xfrm>
            <a:off x="2916188" y="5659043"/>
            <a:ext cx="151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130x200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7B6362-E18B-1020-407A-F33BB0873632}"/>
              </a:ext>
            </a:extLst>
          </p:cNvPr>
          <p:cNvSpPr txBox="1"/>
          <p:nvPr/>
        </p:nvSpPr>
        <p:spPr>
          <a:xfrm>
            <a:off x="1571126" y="6309105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340%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662706-3131-60AE-F10E-814C50001297}"/>
              </a:ext>
            </a:extLst>
          </p:cNvPr>
          <p:cNvSpPr txBox="1"/>
          <p:nvPr/>
        </p:nvSpPr>
        <p:spPr>
          <a:xfrm>
            <a:off x="3014268" y="6352406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B3F917-79E4-5F2D-FF8F-1D07437762C8}"/>
              </a:ext>
            </a:extLst>
          </p:cNvPr>
          <p:cNvSpPr txBox="1"/>
          <p:nvPr/>
        </p:nvSpPr>
        <p:spPr>
          <a:xfrm>
            <a:off x="1501766" y="8444782"/>
            <a:ext cx="1733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Niaouli (eucalyptus) fragrance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62076F-4F5D-0868-72F5-4194039D47B1}"/>
              </a:ext>
            </a:extLst>
          </p:cNvPr>
          <p:cNvSpPr txBox="1"/>
          <p:nvPr/>
        </p:nvSpPr>
        <p:spPr>
          <a:xfrm>
            <a:off x="2817389" y="8444782"/>
            <a:ext cx="1517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Niaouli (eucalyptus) fragrance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D17BA06-1510-48A3-7B8B-8D32C2DE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86" y="110943"/>
            <a:ext cx="1216401" cy="2731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1205D26-746E-3CCE-6B76-C37485F2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86" y="118054"/>
            <a:ext cx="1216402" cy="2731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80F6B14-370F-22E1-E75B-257F0E7438CA}"/>
              </a:ext>
            </a:extLst>
          </p:cNvPr>
          <p:cNvSpPr txBox="1"/>
          <p:nvPr/>
        </p:nvSpPr>
        <p:spPr>
          <a:xfrm>
            <a:off x="1371318" y="376102"/>
            <a:ext cx="12164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rgbClr val="002060"/>
                </a:solidFill>
              </a:rPr>
              <a:t>New formulas</a:t>
            </a:r>
          </a:p>
          <a:p>
            <a:r>
              <a:rPr lang="fr-FR" sz="1050" i="1" dirty="0">
                <a:solidFill>
                  <a:srgbClr val="002060"/>
                </a:solidFill>
              </a:rPr>
              <a:t>Flow pack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DA7CDD-2A20-D931-0735-F387222EA150}"/>
              </a:ext>
            </a:extLst>
          </p:cNvPr>
          <p:cNvSpPr txBox="1"/>
          <p:nvPr/>
        </p:nvSpPr>
        <p:spPr>
          <a:xfrm>
            <a:off x="2667474" y="373160"/>
            <a:ext cx="12164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rgbClr val="002060"/>
                </a:solidFill>
              </a:rPr>
              <a:t>Old formula</a:t>
            </a:r>
          </a:p>
          <a:p>
            <a:r>
              <a:rPr lang="fr-FR" sz="1050" i="1" dirty="0">
                <a:solidFill>
                  <a:srgbClr val="002060"/>
                </a:solidFill>
              </a:rPr>
              <a:t>Box + </a:t>
            </a:r>
            <a:r>
              <a:rPr lang="fr-FR" sz="1050" i="1" dirty="0" err="1">
                <a:solidFill>
                  <a:srgbClr val="002060"/>
                </a:solidFill>
              </a:rPr>
              <a:t>refill</a:t>
            </a:r>
            <a:endParaRPr lang="fr-FR" sz="1050" i="1" dirty="0">
              <a:solidFill>
                <a:srgbClr val="002060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3B2356D-5941-2CD1-E266-9A6D068F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71" y="824099"/>
            <a:ext cx="540742" cy="2203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4C46153-687E-565E-A29C-B7770CC10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983" y="766209"/>
            <a:ext cx="239694" cy="4342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1386331-3119-7878-8BF8-37F65DA2A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782" y="829582"/>
            <a:ext cx="433403" cy="34248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F4AB8F1-1F7B-93FA-DA51-00F5E6F4E2D4}"/>
              </a:ext>
            </a:extLst>
          </p:cNvPr>
          <p:cNvSpPr txBox="1"/>
          <p:nvPr/>
        </p:nvSpPr>
        <p:spPr>
          <a:xfrm>
            <a:off x="4002074" y="386630"/>
            <a:ext cx="122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002060"/>
                </a:solidFill>
              </a:rPr>
              <a:t>Box + </a:t>
            </a:r>
            <a:r>
              <a:rPr lang="fr-FR" sz="1200" i="1" dirty="0" err="1">
                <a:solidFill>
                  <a:srgbClr val="002060"/>
                </a:solidFill>
              </a:rPr>
              <a:t>refill</a:t>
            </a:r>
            <a:endParaRPr lang="fr-FR" sz="1200" i="1" dirty="0">
              <a:solidFill>
                <a:srgbClr val="002060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7E5E806-E5D6-711B-DBCE-AEC465291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764" y="133630"/>
            <a:ext cx="1306846" cy="2601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E98EC39-94C4-C7F9-EBC5-6DEAAB94FAD4}"/>
              </a:ext>
            </a:extLst>
          </p:cNvPr>
          <p:cNvSpPr txBox="1"/>
          <p:nvPr/>
        </p:nvSpPr>
        <p:spPr>
          <a:xfrm>
            <a:off x="4199704" y="5647629"/>
            <a:ext cx="136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140x180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F0B96A-8DA0-51CE-9A87-EAC528406CB5}"/>
              </a:ext>
            </a:extLst>
          </p:cNvPr>
          <p:cNvSpPr txBox="1"/>
          <p:nvPr/>
        </p:nvSpPr>
        <p:spPr>
          <a:xfrm>
            <a:off x="4349460" y="6387751"/>
            <a:ext cx="1272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C388788-EC75-B8EE-7642-68D51BBEDE1E}"/>
              </a:ext>
            </a:extLst>
          </p:cNvPr>
          <p:cNvSpPr txBox="1"/>
          <p:nvPr/>
        </p:nvSpPr>
        <p:spPr>
          <a:xfrm>
            <a:off x="4214622" y="8498817"/>
            <a:ext cx="1272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Fragrance-free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08B1275-B117-4968-4937-5B8D661B0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590" y="739572"/>
            <a:ext cx="426317" cy="37335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B4639E4-C9FB-5986-D35F-BDF633B46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531" y="2848"/>
            <a:ext cx="939939" cy="44577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F3B075A-C213-0E15-BEF4-8D47BDC8089B}"/>
              </a:ext>
            </a:extLst>
          </p:cNvPr>
          <p:cNvSpPr txBox="1"/>
          <p:nvPr/>
        </p:nvSpPr>
        <p:spPr>
          <a:xfrm>
            <a:off x="5529028" y="359389"/>
            <a:ext cx="11957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err="1">
                <a:solidFill>
                  <a:srgbClr val="002060"/>
                </a:solidFill>
              </a:rPr>
              <a:t>Dentasapt</a:t>
            </a:r>
            <a:r>
              <a:rPr lang="fr-FR" sz="1050" i="1" dirty="0">
                <a:solidFill>
                  <a:srgbClr val="002060"/>
                </a:solidFill>
              </a:rPr>
              <a:t> SH PRO WIPES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F51B08B-5D7B-35C7-3D92-BAA86BB499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5713" y="763128"/>
            <a:ext cx="482420" cy="30627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F618CC44-C543-C4EC-FF66-A0B0BE7BA49E}"/>
              </a:ext>
            </a:extLst>
          </p:cNvPr>
          <p:cNvSpPr txBox="1"/>
          <p:nvPr/>
        </p:nvSpPr>
        <p:spPr>
          <a:xfrm>
            <a:off x="5529028" y="4922896"/>
            <a:ext cx="1439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pack (x100)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0229AB6-52A4-F7AF-1A73-EC4CC4AFCC68}"/>
              </a:ext>
            </a:extLst>
          </p:cNvPr>
          <p:cNvSpPr txBox="1"/>
          <p:nvPr/>
        </p:nvSpPr>
        <p:spPr>
          <a:xfrm>
            <a:off x="5529028" y="5655673"/>
            <a:ext cx="110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180x200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995C1C1-A21F-385E-7A20-012DC29C3FB1}"/>
              </a:ext>
            </a:extLst>
          </p:cNvPr>
          <p:cNvSpPr txBox="1"/>
          <p:nvPr/>
        </p:nvSpPr>
        <p:spPr>
          <a:xfrm>
            <a:off x="5509497" y="6387751"/>
            <a:ext cx="1120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N/A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2DC9052-B030-A432-6BEF-0A19927ECFB6}"/>
              </a:ext>
            </a:extLst>
          </p:cNvPr>
          <p:cNvSpPr txBox="1"/>
          <p:nvPr/>
        </p:nvSpPr>
        <p:spPr>
          <a:xfrm>
            <a:off x="5432329" y="8483254"/>
            <a:ext cx="1272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Fragrance-free</a:t>
            </a:r>
          </a:p>
        </p:txBody>
      </p:sp>
    </p:spTree>
    <p:extLst>
      <p:ext uri="{BB962C8B-B14F-4D97-AF65-F5344CB8AC3E}">
        <p14:creationId xmlns:p14="http://schemas.microsoft.com/office/powerpoint/2010/main" val="238734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49C5131-004B-8B42-BF26-D814F7B28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99663"/>
              </p:ext>
            </p:extLst>
          </p:nvPr>
        </p:nvGraphicFramePr>
        <p:xfrm>
          <a:off x="1" y="992560"/>
          <a:ext cx="901340" cy="8386039"/>
        </p:xfrm>
        <a:graphic>
          <a:graphicData uri="http://schemas.openxmlformats.org/drawingml/2006/table">
            <a:tbl>
              <a:tblPr/>
              <a:tblGrid>
                <a:gridCol w="901340">
                  <a:extLst>
                    <a:ext uri="{9D8B030D-6E8A-4147-A177-3AD203B41FA5}">
                      <a16:colId xmlns:a16="http://schemas.microsoft.com/office/drawing/2014/main" val="1165754457"/>
                    </a:ext>
                  </a:extLst>
                </a:gridCol>
              </a:tblGrid>
              <a:tr h="8386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Spectrum of </a:t>
                      </a:r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activity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ctr"/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712785"/>
                  </a:ext>
                </a:extLst>
              </a:tr>
            </a:tbl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E54EA9-7A2E-FAC4-122D-8F4CD973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2896" y="9378599"/>
            <a:ext cx="2171700" cy="527401"/>
          </a:xfrm>
        </p:spPr>
        <p:txBody>
          <a:bodyPr/>
          <a:lstStyle/>
          <a:p>
            <a:r>
              <a:rPr lang="fr-BE" sz="1000" dirty="0">
                <a:solidFill>
                  <a:srgbClr val="002060"/>
                </a:solidFill>
              </a:rPr>
              <a:t>PRIVATE LABEL</a:t>
            </a:r>
          </a:p>
          <a:p>
            <a:r>
              <a:rPr lang="fr-BE" sz="1000" dirty="0">
                <a:solidFill>
                  <a:srgbClr val="002060"/>
                </a:solidFill>
              </a:rPr>
              <a:t>01/2024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D861C2-32C3-2F28-098D-E84AB0C9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26" y="88394"/>
            <a:ext cx="1216401" cy="2731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F8B0A98-3FA7-D069-1703-D3AE8B5EA406}"/>
              </a:ext>
            </a:extLst>
          </p:cNvPr>
          <p:cNvSpPr txBox="1"/>
          <p:nvPr/>
        </p:nvSpPr>
        <p:spPr>
          <a:xfrm>
            <a:off x="889641" y="338834"/>
            <a:ext cx="1337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rgbClr val="002060"/>
                </a:solidFill>
              </a:rPr>
              <a:t>New formula</a:t>
            </a:r>
          </a:p>
          <a:p>
            <a:r>
              <a:rPr lang="fr-FR" sz="1000" i="1" dirty="0">
                <a:solidFill>
                  <a:srgbClr val="002060"/>
                </a:solidFill>
              </a:rPr>
              <a:t>Flow pack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CBA7299-A88B-9E25-5A1D-BBB8306B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23" y="728195"/>
            <a:ext cx="540742" cy="220397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77823728-60FD-8F20-CEFB-D89ED601D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02207"/>
              </p:ext>
            </p:extLst>
          </p:nvPr>
        </p:nvGraphicFramePr>
        <p:xfrm>
          <a:off x="943702" y="917650"/>
          <a:ext cx="5956660" cy="8386038"/>
        </p:xfrm>
        <a:graphic>
          <a:graphicData uri="http://schemas.openxmlformats.org/drawingml/2006/table">
            <a:tbl>
              <a:tblPr/>
              <a:tblGrid>
                <a:gridCol w="1287286">
                  <a:extLst>
                    <a:ext uri="{9D8B030D-6E8A-4147-A177-3AD203B41FA5}">
                      <a16:colId xmlns:a16="http://schemas.microsoft.com/office/drawing/2014/main" val="2091340413"/>
                    </a:ext>
                  </a:extLst>
                </a:gridCol>
                <a:gridCol w="1393256">
                  <a:extLst>
                    <a:ext uri="{9D8B030D-6E8A-4147-A177-3AD203B41FA5}">
                      <a16:colId xmlns:a16="http://schemas.microsoft.com/office/drawing/2014/main" val="197495348"/>
                    </a:ext>
                  </a:extLst>
                </a:gridCol>
                <a:gridCol w="1638059">
                  <a:extLst>
                    <a:ext uri="{9D8B030D-6E8A-4147-A177-3AD203B41FA5}">
                      <a16:colId xmlns:a16="http://schemas.microsoft.com/office/drawing/2014/main" val="921303868"/>
                    </a:ext>
                  </a:extLst>
                </a:gridCol>
                <a:gridCol w="1638059">
                  <a:extLst>
                    <a:ext uri="{9D8B030D-6E8A-4147-A177-3AD203B41FA5}">
                      <a16:colId xmlns:a16="http://schemas.microsoft.com/office/drawing/2014/main" val="497791948"/>
                    </a:ext>
                  </a:extLst>
                </a:gridCol>
              </a:tblGrid>
              <a:tr h="8386038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841" marR="4841" marT="4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73302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FCDAD2D2-35E0-4C87-9C69-F7248BB3A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97" y="88393"/>
            <a:ext cx="1216402" cy="2731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4BE1661-AF8F-AD6A-F1BB-FC7883ECBBFF}"/>
              </a:ext>
            </a:extLst>
          </p:cNvPr>
          <p:cNvSpPr txBox="1"/>
          <p:nvPr/>
        </p:nvSpPr>
        <p:spPr>
          <a:xfrm>
            <a:off x="2448659" y="331140"/>
            <a:ext cx="12164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rgbClr val="002060"/>
                </a:solidFill>
              </a:rPr>
              <a:t>Old formula</a:t>
            </a:r>
          </a:p>
          <a:p>
            <a:r>
              <a:rPr lang="fr-FR" sz="1050" i="1" dirty="0">
                <a:solidFill>
                  <a:srgbClr val="002060"/>
                </a:solidFill>
              </a:rPr>
              <a:t>Box + </a:t>
            </a:r>
            <a:r>
              <a:rPr lang="fr-FR" sz="1050" i="1" dirty="0" err="1">
                <a:solidFill>
                  <a:srgbClr val="002060"/>
                </a:solidFill>
              </a:rPr>
              <a:t>refill</a:t>
            </a:r>
            <a:endParaRPr lang="fr-FR" sz="1050" i="1" dirty="0">
              <a:solidFill>
                <a:srgbClr val="00206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520D8E8-A559-9E22-AF57-B1D7C9BE6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4412">
            <a:off x="2958924" y="729646"/>
            <a:ext cx="367785" cy="30510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6E1774A-D596-342B-4DEA-64D19E153264}"/>
              </a:ext>
            </a:extLst>
          </p:cNvPr>
          <p:cNvSpPr txBox="1"/>
          <p:nvPr/>
        </p:nvSpPr>
        <p:spPr>
          <a:xfrm>
            <a:off x="859108" y="2058954"/>
            <a:ext cx="90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16615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13727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13697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1276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48452F1-FAD6-D90A-F3E1-3AF823A4027B}"/>
              </a:ext>
            </a:extLst>
          </p:cNvPr>
          <p:cNvSpPr txBox="1"/>
          <p:nvPr/>
        </p:nvSpPr>
        <p:spPr>
          <a:xfrm>
            <a:off x="854439" y="3302124"/>
            <a:ext cx="902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16615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13624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13697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1650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F0448AD-001E-015D-9CC2-4F62AD606BDF}"/>
              </a:ext>
            </a:extLst>
          </p:cNvPr>
          <p:cNvSpPr txBox="1"/>
          <p:nvPr/>
        </p:nvSpPr>
        <p:spPr>
          <a:xfrm>
            <a:off x="1789970" y="5041612"/>
            <a:ext cx="74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42B7133-15C9-117A-74D1-A1F0B896791B}"/>
              </a:ext>
            </a:extLst>
          </p:cNvPr>
          <p:cNvSpPr txBox="1"/>
          <p:nvPr/>
        </p:nvSpPr>
        <p:spPr>
          <a:xfrm>
            <a:off x="849351" y="4901728"/>
            <a:ext cx="1349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16777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adénovirus, norovirus, </a:t>
            </a:r>
            <a:r>
              <a:rPr lang="fr-FR" sz="105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vaccinia</a:t>
            </a:r>
            <a:endParaRPr lang="fr-FR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HSV, HCV, HIV, coronavirus, rotavirus, herpes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8E0A903-3F49-4EB3-5EBA-0D7735AD6C60}"/>
              </a:ext>
            </a:extLst>
          </p:cNvPr>
          <p:cNvSpPr txBox="1"/>
          <p:nvPr/>
        </p:nvSpPr>
        <p:spPr>
          <a:xfrm>
            <a:off x="1636041" y="2286029"/>
            <a:ext cx="74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AA1B4FC-8AD4-808F-E9AE-6808CA697DAF}"/>
              </a:ext>
            </a:extLst>
          </p:cNvPr>
          <p:cNvSpPr txBox="1"/>
          <p:nvPr/>
        </p:nvSpPr>
        <p:spPr>
          <a:xfrm>
            <a:off x="1661488" y="3553777"/>
            <a:ext cx="74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69F1877-B7CE-B796-6CD9-CA33267F4437}"/>
              </a:ext>
            </a:extLst>
          </p:cNvPr>
          <p:cNvSpPr txBox="1"/>
          <p:nvPr/>
        </p:nvSpPr>
        <p:spPr>
          <a:xfrm>
            <a:off x="2464189" y="2091047"/>
            <a:ext cx="9021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13727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14561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13697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A740B21-F0C3-D022-4556-D7E40A941F54}"/>
              </a:ext>
            </a:extLst>
          </p:cNvPr>
          <p:cNvSpPr txBox="1"/>
          <p:nvPr/>
        </p:nvSpPr>
        <p:spPr>
          <a:xfrm>
            <a:off x="3177753" y="2260324"/>
            <a:ext cx="74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E8CF80-9B1C-C84D-8716-9FFEC6EB60B1}"/>
              </a:ext>
            </a:extLst>
          </p:cNvPr>
          <p:cNvSpPr txBox="1"/>
          <p:nvPr/>
        </p:nvSpPr>
        <p:spPr>
          <a:xfrm>
            <a:off x="2459900" y="3254013"/>
            <a:ext cx="902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13624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14562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13697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1650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3B2A8CF-98A8-388E-516B-A89CD77D740D}"/>
              </a:ext>
            </a:extLst>
          </p:cNvPr>
          <p:cNvSpPr txBox="1"/>
          <p:nvPr/>
        </p:nvSpPr>
        <p:spPr>
          <a:xfrm>
            <a:off x="3224128" y="3507928"/>
            <a:ext cx="74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02D3029-02C7-EFEA-BCB8-447DE003FDAE}"/>
              </a:ext>
            </a:extLst>
          </p:cNvPr>
          <p:cNvSpPr txBox="1"/>
          <p:nvPr/>
        </p:nvSpPr>
        <p:spPr>
          <a:xfrm>
            <a:off x="2468092" y="4817238"/>
            <a:ext cx="1349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HBV, HCV, HSV, </a:t>
            </a:r>
            <a:r>
              <a:rPr lang="fr-FR" sz="105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</a:t>
            </a:r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105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noro</a:t>
            </a:r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corona, VRS, H1N1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fr-FR" sz="105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polyomavirus</a:t>
            </a:r>
            <a:endParaRPr lang="fr-FR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rotavirus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36F80B7-EEC1-2282-6D26-D4F20E8A947D}"/>
              </a:ext>
            </a:extLst>
          </p:cNvPr>
          <p:cNvSpPr txBox="1"/>
          <p:nvPr/>
        </p:nvSpPr>
        <p:spPr>
          <a:xfrm>
            <a:off x="3411605" y="4858830"/>
            <a:ext cx="74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min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F4B9791-F6EF-2BEE-B8BA-E8C644356745}"/>
              </a:ext>
            </a:extLst>
          </p:cNvPr>
          <p:cNvSpPr txBox="1"/>
          <p:nvPr/>
        </p:nvSpPr>
        <p:spPr>
          <a:xfrm>
            <a:off x="3381612" y="5463420"/>
            <a:ext cx="74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min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79C9D91-8F2A-0C49-D496-7FB6724447DE}"/>
              </a:ext>
            </a:extLst>
          </p:cNvPr>
          <p:cNvSpPr txBox="1"/>
          <p:nvPr/>
        </p:nvSpPr>
        <p:spPr>
          <a:xfrm>
            <a:off x="3393343" y="5881703"/>
            <a:ext cx="744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</a:t>
            </a:r>
            <a:endParaRPr lang="fr-FR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7FBD724-A954-31C6-874E-6D192935EBCC}"/>
              </a:ext>
            </a:extLst>
          </p:cNvPr>
          <p:cNvSpPr txBox="1"/>
          <p:nvPr/>
        </p:nvSpPr>
        <p:spPr>
          <a:xfrm>
            <a:off x="2392555" y="6241933"/>
            <a:ext cx="193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*Virucidal activity no longer compliant with new BPR / NF EN 14885 guidelines</a:t>
            </a:r>
            <a:endParaRPr lang="fr-FR" sz="8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5769DA-62D6-1819-BD72-D638BA1D18CC}"/>
              </a:ext>
            </a:extLst>
          </p:cNvPr>
          <p:cNvSpPr txBox="1"/>
          <p:nvPr/>
        </p:nvSpPr>
        <p:spPr>
          <a:xfrm>
            <a:off x="3987253" y="2077361"/>
            <a:ext cx="7901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13727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16615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13697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2B5FB0-AF1E-6CF5-0117-6EFD57601447}"/>
              </a:ext>
            </a:extLst>
          </p:cNvPr>
          <p:cNvSpPr txBox="1"/>
          <p:nvPr/>
        </p:nvSpPr>
        <p:spPr>
          <a:xfrm>
            <a:off x="3983653" y="3310449"/>
            <a:ext cx="10805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16615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13624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13697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B16972-36EC-F560-B61F-96E569BD5386}"/>
              </a:ext>
            </a:extLst>
          </p:cNvPr>
          <p:cNvSpPr txBox="1"/>
          <p:nvPr/>
        </p:nvSpPr>
        <p:spPr>
          <a:xfrm>
            <a:off x="4735711" y="2204553"/>
            <a:ext cx="66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B2A812-677D-B1EE-74B3-55A14EE048B7}"/>
              </a:ext>
            </a:extLst>
          </p:cNvPr>
          <p:cNvSpPr txBox="1"/>
          <p:nvPr/>
        </p:nvSpPr>
        <p:spPr>
          <a:xfrm>
            <a:off x="4732635" y="3458401"/>
            <a:ext cx="540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1AFA0F-459E-7544-1FBC-F9F817261B3E}"/>
              </a:ext>
            </a:extLst>
          </p:cNvPr>
          <p:cNvSpPr txBox="1"/>
          <p:nvPr/>
        </p:nvSpPr>
        <p:spPr>
          <a:xfrm>
            <a:off x="4012670" y="4846938"/>
            <a:ext cx="139459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fr-FR" sz="105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noro</a:t>
            </a:r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VHB, VHC, VHS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fr-FR" sz="105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polyomavirus</a:t>
            </a:r>
            <a:endParaRPr lang="fr-FR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rotavirus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6F6AC24-C4FF-1A5D-DE25-332533FAC44D}"/>
              </a:ext>
            </a:extLst>
          </p:cNvPr>
          <p:cNvSpPr txBox="1"/>
          <p:nvPr/>
        </p:nvSpPr>
        <p:spPr>
          <a:xfrm>
            <a:off x="4723993" y="4834837"/>
            <a:ext cx="788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min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519CBD1-951C-1571-AD76-63B45ADE0988}"/>
              </a:ext>
            </a:extLst>
          </p:cNvPr>
          <p:cNvSpPr txBox="1"/>
          <p:nvPr/>
        </p:nvSpPr>
        <p:spPr>
          <a:xfrm>
            <a:off x="4723993" y="5336194"/>
            <a:ext cx="788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6979BD8-C2E1-D439-68B1-7E3F1C89C18C}"/>
              </a:ext>
            </a:extLst>
          </p:cNvPr>
          <p:cNvSpPr txBox="1"/>
          <p:nvPr/>
        </p:nvSpPr>
        <p:spPr>
          <a:xfrm>
            <a:off x="4813528" y="5790249"/>
            <a:ext cx="984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sec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F13AC-8181-D8D0-F2B0-E31F2B13A1E0}"/>
              </a:ext>
            </a:extLst>
          </p:cNvPr>
          <p:cNvSpPr txBox="1"/>
          <p:nvPr/>
        </p:nvSpPr>
        <p:spPr>
          <a:xfrm>
            <a:off x="37790" y="2201203"/>
            <a:ext cx="135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solidFill>
                  <a:srgbClr val="FFFFFF"/>
                </a:solidFill>
              </a:rPr>
              <a:t>Bactericidal</a:t>
            </a:r>
            <a:endParaRPr lang="fr-FR" sz="1200" i="1" dirty="0">
              <a:solidFill>
                <a:srgbClr val="FFFFFF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EC6240-3B42-B71F-19EB-ACD9762D3F6B}"/>
              </a:ext>
            </a:extLst>
          </p:cNvPr>
          <p:cNvSpPr txBox="1"/>
          <p:nvPr/>
        </p:nvSpPr>
        <p:spPr>
          <a:xfrm>
            <a:off x="47845" y="3484070"/>
            <a:ext cx="1309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solidFill>
                  <a:srgbClr val="FFFFFF"/>
                </a:solidFill>
              </a:rPr>
              <a:t>Levuricide</a:t>
            </a:r>
            <a:endParaRPr lang="fr-FR" sz="1200" i="1" dirty="0">
              <a:solidFill>
                <a:srgbClr val="FFFFFF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4133E90-8564-8CB8-47CA-D61158530A23}"/>
              </a:ext>
            </a:extLst>
          </p:cNvPr>
          <p:cNvSpPr txBox="1"/>
          <p:nvPr/>
        </p:nvSpPr>
        <p:spPr>
          <a:xfrm>
            <a:off x="37790" y="5149123"/>
            <a:ext cx="1276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FFFF"/>
                </a:solidFill>
              </a:rPr>
              <a:t>Virucide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D396695-25B6-07A3-6985-4D831BF19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45" y="700826"/>
            <a:ext cx="206331" cy="36805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487B647-3C16-9246-8388-CE7FF5467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365" y="602312"/>
            <a:ext cx="485775" cy="4953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D2B1BF6-368C-EAE2-7BE5-6FABD3058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057" y="76482"/>
            <a:ext cx="866960" cy="916078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559D7F66-3353-C5B5-97A2-71BC4EAB63E4}"/>
              </a:ext>
            </a:extLst>
          </p:cNvPr>
          <p:cNvSpPr txBox="1"/>
          <p:nvPr/>
        </p:nvSpPr>
        <p:spPr>
          <a:xfrm>
            <a:off x="5440630" y="2119265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16615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13727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8A118E5-91CB-6930-B981-6B0B60EBAA72}"/>
              </a:ext>
            </a:extLst>
          </p:cNvPr>
          <p:cNvSpPr txBox="1"/>
          <p:nvPr/>
        </p:nvSpPr>
        <p:spPr>
          <a:xfrm>
            <a:off x="6232547" y="2160933"/>
            <a:ext cx="62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min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FF7ED4A-8AE7-283D-2890-13EB20CDE1BC}"/>
              </a:ext>
            </a:extLst>
          </p:cNvPr>
          <p:cNvSpPr txBox="1"/>
          <p:nvPr/>
        </p:nvSpPr>
        <p:spPr>
          <a:xfrm>
            <a:off x="5462057" y="3331027"/>
            <a:ext cx="90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16615</a:t>
            </a:r>
          </a:p>
          <a:p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13624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7FCF009-F014-BDE5-ABB3-AACD2BD595AF}"/>
              </a:ext>
            </a:extLst>
          </p:cNvPr>
          <p:cNvSpPr txBox="1"/>
          <p:nvPr/>
        </p:nvSpPr>
        <p:spPr>
          <a:xfrm>
            <a:off x="6233138" y="3435846"/>
            <a:ext cx="823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min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C52C1F1-3DAF-BD67-E996-D836C62ED381}"/>
              </a:ext>
            </a:extLst>
          </p:cNvPr>
          <p:cNvSpPr txBox="1"/>
          <p:nvPr/>
        </p:nvSpPr>
        <p:spPr>
          <a:xfrm>
            <a:off x="5462057" y="4693775"/>
            <a:ext cx="119111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les virus enveloppés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fr-FR" sz="105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polyomavirus</a:t>
            </a:r>
            <a:endParaRPr lang="fr-FR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rotavirus</a:t>
            </a:r>
          </a:p>
          <a:p>
            <a:r>
              <a:rPr lang="fr-FR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14476 </a:t>
            </a:r>
          </a:p>
          <a:p>
            <a:r>
              <a:rPr lang="en-US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spectrum on adenovirus, norovirus</a:t>
            </a:r>
            <a:endParaRPr lang="fr-FR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88BBC4A-6874-628B-E0DA-9E805FEB9BDE}"/>
              </a:ext>
            </a:extLst>
          </p:cNvPr>
          <p:cNvSpPr txBox="1"/>
          <p:nvPr/>
        </p:nvSpPr>
        <p:spPr>
          <a:xfrm>
            <a:off x="6292720" y="5172049"/>
            <a:ext cx="788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min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D846241-2028-FE4A-1E5C-C43DDF33BD3B}"/>
              </a:ext>
            </a:extLst>
          </p:cNvPr>
          <p:cNvSpPr txBox="1"/>
          <p:nvPr/>
        </p:nvSpPr>
        <p:spPr>
          <a:xfrm>
            <a:off x="6303382" y="4891735"/>
            <a:ext cx="788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2E8EF28-9086-9960-AA1C-F221A1099237}"/>
              </a:ext>
            </a:extLst>
          </p:cNvPr>
          <p:cNvSpPr txBox="1"/>
          <p:nvPr/>
        </p:nvSpPr>
        <p:spPr>
          <a:xfrm>
            <a:off x="6323044" y="5634352"/>
            <a:ext cx="984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sec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77BA60A-AF22-AECB-2BBA-871E062A171E}"/>
              </a:ext>
            </a:extLst>
          </p:cNvPr>
          <p:cNvSpPr txBox="1"/>
          <p:nvPr/>
        </p:nvSpPr>
        <p:spPr>
          <a:xfrm>
            <a:off x="6403498" y="6115359"/>
            <a:ext cx="984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min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C3A25AF-C324-36A1-5734-24A54233B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028" y="164366"/>
            <a:ext cx="866960" cy="259091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B0AE775-8C15-91D0-0FFE-51171089625B}"/>
              </a:ext>
            </a:extLst>
          </p:cNvPr>
          <p:cNvSpPr txBox="1"/>
          <p:nvPr/>
        </p:nvSpPr>
        <p:spPr>
          <a:xfrm>
            <a:off x="4087068" y="366261"/>
            <a:ext cx="1318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rgbClr val="002060"/>
                </a:solidFill>
              </a:rPr>
              <a:t>Box + </a:t>
            </a:r>
            <a:r>
              <a:rPr lang="fr-FR" sz="1100" i="1" dirty="0" err="1">
                <a:solidFill>
                  <a:srgbClr val="002060"/>
                </a:solidFill>
              </a:rPr>
              <a:t>refill</a:t>
            </a:r>
            <a:endParaRPr lang="fr-FR" sz="11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6560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</TotalTime>
  <Words>678</Words>
  <Application>Microsoft Office PowerPoint</Application>
  <PresentationFormat>Format A4 (210 x 297 mm)</PresentationFormat>
  <Paragraphs>210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Tahoma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MASURIER</dc:creator>
  <cp:lastModifiedBy>Leana JEREMIC</cp:lastModifiedBy>
  <cp:revision>109</cp:revision>
  <cp:lastPrinted>2016-07-18T15:38:35Z</cp:lastPrinted>
  <dcterms:created xsi:type="dcterms:W3CDTF">2016-07-01T09:00:44Z</dcterms:created>
  <dcterms:modified xsi:type="dcterms:W3CDTF">2024-01-11T10:13:08Z</dcterms:modified>
</cp:coreProperties>
</file>